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7.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0" r:id="rId3"/>
  </p:sldMasterIdLst>
  <p:notesMasterIdLst>
    <p:notesMasterId r:id="rId79"/>
  </p:notesMasterIdLst>
  <p:sldIdLst>
    <p:sldId id="257" r:id="rId4"/>
    <p:sldId id="258" r:id="rId5"/>
    <p:sldId id="293" r:id="rId6"/>
    <p:sldId id="259" r:id="rId7"/>
    <p:sldId id="260" r:id="rId8"/>
    <p:sldId id="301" r:id="rId9"/>
    <p:sldId id="302" r:id="rId10"/>
    <p:sldId id="299" r:id="rId11"/>
    <p:sldId id="300" r:id="rId12"/>
    <p:sldId id="269" r:id="rId13"/>
    <p:sldId id="345" r:id="rId14"/>
    <p:sldId id="316" r:id="rId15"/>
    <p:sldId id="303" r:id="rId16"/>
    <p:sldId id="312" r:id="rId17"/>
    <p:sldId id="305" r:id="rId18"/>
    <p:sldId id="311" r:id="rId19"/>
    <p:sldId id="313" r:id="rId20"/>
    <p:sldId id="314" r:id="rId21"/>
    <p:sldId id="315" r:id="rId22"/>
    <p:sldId id="306" r:id="rId23"/>
    <p:sldId id="307" r:id="rId24"/>
    <p:sldId id="308" r:id="rId25"/>
    <p:sldId id="264" r:id="rId26"/>
    <p:sldId id="265" r:id="rId27"/>
    <p:sldId id="266" r:id="rId28"/>
    <p:sldId id="267" r:id="rId29"/>
    <p:sldId id="298" r:id="rId30"/>
    <p:sldId id="272" r:id="rId31"/>
    <p:sldId id="296" r:id="rId32"/>
    <p:sldId id="271" r:id="rId33"/>
    <p:sldId id="346"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9" r:id="rId49"/>
    <p:sldId id="317" r:id="rId50"/>
    <p:sldId id="318" r:id="rId51"/>
    <p:sldId id="347" r:id="rId52"/>
    <p:sldId id="290" r:id="rId53"/>
    <p:sldId id="291" r:id="rId54"/>
    <p:sldId id="292" r:id="rId55"/>
    <p:sldId id="322" r:id="rId56"/>
    <p:sldId id="323" r:id="rId57"/>
    <p:sldId id="324" r:id="rId58"/>
    <p:sldId id="325" r:id="rId59"/>
    <p:sldId id="326" r:id="rId60"/>
    <p:sldId id="331" r:id="rId61"/>
    <p:sldId id="332" r:id="rId62"/>
    <p:sldId id="333" r:id="rId63"/>
    <p:sldId id="334" r:id="rId64"/>
    <p:sldId id="335" r:id="rId65"/>
    <p:sldId id="336" r:id="rId66"/>
    <p:sldId id="337" r:id="rId67"/>
    <p:sldId id="338" r:id="rId68"/>
    <p:sldId id="339" r:id="rId69"/>
    <p:sldId id="341" r:id="rId70"/>
    <p:sldId id="340" r:id="rId71"/>
    <p:sldId id="342" r:id="rId72"/>
    <p:sldId id="343" r:id="rId73"/>
    <p:sldId id="321" r:id="rId74"/>
    <p:sldId id="344" r:id="rId75"/>
    <p:sldId id="319" r:id="rId76"/>
    <p:sldId id="294" r:id="rId77"/>
    <p:sldId id="29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EDFA"/>
    <a:srgbClr val="FF9900"/>
    <a:srgbClr val="FFFF00"/>
    <a:srgbClr val="006600"/>
    <a:srgbClr val="CC66FF"/>
    <a:srgbClr val="00CC00"/>
    <a:srgbClr val="CC0099"/>
    <a:srgbClr val="009999"/>
    <a:srgbClr val="85AB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3" autoAdjust="0"/>
    <p:restoredTop sz="82765" autoAdjust="0"/>
  </p:normalViewPr>
  <p:slideViewPr>
    <p:cSldViewPr snapToGrid="0">
      <p:cViewPr varScale="1">
        <p:scale>
          <a:sx n="56" d="100"/>
          <a:sy n="56" d="100"/>
        </p:scale>
        <p:origin x="7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58337-D373-401A-892D-7766A648A3F5}" type="datetimeFigureOut">
              <a:rPr lang="en-US" smtClean="0"/>
              <a:t>12/7/2015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E47A52-EDBE-4128-A1AF-FB91DAABE4F5}" type="slidenum">
              <a:rPr lang="en-US" smtClean="0"/>
              <a:t>‹#›</a:t>
            </a:fld>
            <a:endParaRPr lang="en-US"/>
          </a:p>
        </p:txBody>
      </p:sp>
    </p:spTree>
    <p:extLst>
      <p:ext uri="{BB962C8B-B14F-4D97-AF65-F5344CB8AC3E}">
        <p14:creationId xmlns:p14="http://schemas.microsoft.com/office/powerpoint/2010/main" val="923437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Jordan, M.I. (1986). Serial order: A parallel distributed processing approach.</a:t>
            </a:r>
            <a:r>
              <a:rPr lang="en-US" baseline="0" dirty="0" smtClean="0"/>
              <a:t> </a:t>
            </a:r>
          </a:p>
          <a:p>
            <a:r>
              <a:rPr lang="en-US" baseline="0" dirty="0" smtClean="0"/>
              <a:t>LSTM (1997)</a:t>
            </a:r>
          </a:p>
          <a:p>
            <a:r>
              <a:rPr lang="en-US" baseline="0" dirty="0" smtClean="0"/>
              <a:t>Predecessor to CNNs first introduced in 1980, developed in 1988, improved in 1998.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3</a:t>
            </a:fld>
            <a:endParaRPr lang="en-US"/>
          </a:p>
        </p:txBody>
      </p:sp>
    </p:spTree>
    <p:extLst>
      <p:ext uri="{BB962C8B-B14F-4D97-AF65-F5344CB8AC3E}">
        <p14:creationId xmlns:p14="http://schemas.microsoft.com/office/powerpoint/2010/main" val="336421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take the dot product</a:t>
            </a:r>
            <a:r>
              <a:rPr lang="en-US" baseline="0" dirty="0" smtClean="0"/>
              <a:t> of this </a:t>
            </a:r>
            <a:r>
              <a:rPr lang="en-US" dirty="0" smtClean="0"/>
              <a:t>projection layer,</a:t>
            </a:r>
            <a:r>
              <a:rPr lang="en-US" baseline="0" dirty="0" smtClean="0"/>
              <a:t> which is sometimes called h or </a:t>
            </a:r>
            <a:r>
              <a:rPr lang="en-US" baseline="0" dirty="0" err="1" smtClean="0"/>
              <a:t>v_j</a:t>
            </a:r>
            <a:r>
              <a:rPr lang="en-US" baseline="0" dirty="0" smtClean="0"/>
              <a:t>, with W’.  </a:t>
            </a:r>
          </a:p>
          <a:p>
            <a:r>
              <a:rPr lang="en-US" baseline="0" dirty="0" smtClean="0"/>
              <a:t>This gives us a vector </a:t>
            </a:r>
            <a:r>
              <a:rPr lang="en-US" i="1" baseline="0" dirty="0" smtClean="0"/>
              <a:t>o</a:t>
            </a:r>
            <a:r>
              <a:rPr lang="en-US" i="0" baseline="0" dirty="0" smtClean="0"/>
              <a:t> of</a:t>
            </a:r>
            <a:r>
              <a:rPr lang="en-US" baseline="0" dirty="0" smtClean="0"/>
              <a:t> values, with one value for each word in the vocabulary. </a:t>
            </a:r>
          </a:p>
          <a:p>
            <a:r>
              <a:rPr lang="en-US" baseline="0" dirty="0" smtClean="0"/>
              <a:t>We normalize it using a function called </a:t>
            </a:r>
            <a:r>
              <a:rPr lang="en-US" baseline="0" dirty="0" err="1" smtClean="0"/>
              <a:t>softmax</a:t>
            </a:r>
            <a:r>
              <a:rPr lang="en-US" baseline="0" dirty="0" smtClean="0"/>
              <a:t>, so that the numbers in the output vectors become probabilities. The cost function then is based on how probable the model thought the correct context words were.</a:t>
            </a:r>
          </a:p>
          <a:p>
            <a:r>
              <a:rPr lang="en-US" baseline="0" dirty="0" smtClean="0"/>
              <a:t>CBOW, or continuous bag of words, is like backwards </a:t>
            </a:r>
            <a:r>
              <a:rPr lang="en-US" baseline="0" dirty="0" err="1" smtClean="0"/>
              <a:t>skipgram</a:t>
            </a:r>
            <a:r>
              <a:rPr lang="en-US" baseline="0" dirty="0" smtClean="0"/>
              <a:t>: given the context words, try to predict the target word. </a:t>
            </a:r>
          </a:p>
          <a:p>
            <a:r>
              <a:rPr lang="en-US" baseline="0" dirty="0" smtClean="0"/>
              <a:t>So now we know what our input is going to be. Let’s look </a:t>
            </a:r>
            <a:r>
              <a:rPr lang="en-US" baseline="0" dirty="0" smtClean="0"/>
              <a:t>at some networks that use them. </a:t>
            </a:r>
            <a:endParaRPr lang="en-US" baseline="0" dirty="0" smtClean="0"/>
          </a:p>
        </p:txBody>
      </p:sp>
      <p:sp>
        <p:nvSpPr>
          <p:cNvPr id="4" name="Slide Number Placeholder 3"/>
          <p:cNvSpPr>
            <a:spLocks noGrp="1"/>
          </p:cNvSpPr>
          <p:nvPr>
            <p:ph type="sldNum" sz="quarter" idx="10"/>
          </p:nvPr>
        </p:nvSpPr>
        <p:spPr/>
        <p:txBody>
          <a:bodyPr/>
          <a:lstStyle/>
          <a:p>
            <a:fld id="{26E47A52-EDBE-4128-A1AF-FB91DAABE4F5}" type="slidenum">
              <a:rPr lang="en-US" smtClean="0"/>
              <a:t>22</a:t>
            </a:fld>
            <a:endParaRPr lang="en-US"/>
          </a:p>
        </p:txBody>
      </p:sp>
    </p:spTree>
    <p:extLst>
      <p:ext uri="{BB962C8B-B14F-4D97-AF65-F5344CB8AC3E}">
        <p14:creationId xmlns:p14="http://schemas.microsoft.com/office/powerpoint/2010/main" val="292412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our notation from earlier.  X is an input, h is our hidden layer, </a:t>
            </a:r>
            <a:r>
              <a:rPr lang="en-US" baseline="0" dirty="0" err="1" smtClean="0"/>
              <a:t>Ws</a:t>
            </a:r>
            <a:r>
              <a:rPr lang="en-US" baseline="0" dirty="0" smtClean="0"/>
              <a:t> are our weights, sigma is a nonlinearity – typically a sigmoid or </a:t>
            </a:r>
            <a:r>
              <a:rPr lang="en-US" baseline="0" dirty="0" err="1" smtClean="0"/>
              <a:t>tanh</a:t>
            </a:r>
            <a:r>
              <a:rPr lang="en-US" baseline="0" dirty="0" smtClean="0"/>
              <a:t> function. </a:t>
            </a:r>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23</a:t>
            </a:fld>
            <a:endParaRPr lang="en-US"/>
          </a:p>
        </p:txBody>
      </p:sp>
    </p:spTree>
    <p:extLst>
      <p:ext uri="{BB962C8B-B14F-4D97-AF65-F5344CB8AC3E}">
        <p14:creationId xmlns:p14="http://schemas.microsoft.com/office/powerpoint/2010/main" val="29835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much as we love hidden layers, we probably want some actual output, so we can apply another set of weights and a </a:t>
            </a:r>
            <a:r>
              <a:rPr lang="en-US" dirty="0" err="1" smtClean="0"/>
              <a:t>softmax</a:t>
            </a:r>
            <a:r>
              <a:rPr lang="en-US" dirty="0" smtClean="0"/>
              <a:t> to </a:t>
            </a:r>
            <a:r>
              <a:rPr lang="en-US" dirty="0" err="1" smtClean="0"/>
              <a:t>h_t</a:t>
            </a:r>
            <a:r>
              <a:rPr lang="en-US" dirty="0" smtClean="0"/>
              <a:t> to give us our</a:t>
            </a:r>
            <a:r>
              <a:rPr lang="en-US" baseline="0" dirty="0" smtClean="0"/>
              <a:t> predicted probabilities for </a:t>
            </a:r>
            <a:r>
              <a:rPr lang="en-US" baseline="0" dirty="0" err="1" smtClean="0"/>
              <a:t>y_t</a:t>
            </a:r>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24</a:t>
            </a:fld>
            <a:endParaRPr lang="en-US"/>
          </a:p>
        </p:txBody>
      </p:sp>
    </p:spTree>
    <p:extLst>
      <p:ext uri="{BB962C8B-B14F-4D97-AF65-F5344CB8AC3E}">
        <p14:creationId xmlns:p14="http://schemas.microsoft.com/office/powerpoint/2010/main" val="413687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Reason</a:t>
            </a:r>
            <a:r>
              <a:rPr lang="en-US" baseline="0" dirty="0" smtClean="0"/>
              <a:t> to use RNNs is you have a sequence, such as a sentence.</a:t>
            </a:r>
          </a:p>
        </p:txBody>
      </p:sp>
      <p:sp>
        <p:nvSpPr>
          <p:cNvPr id="4" name="Slide Number Placeholder 3"/>
          <p:cNvSpPr>
            <a:spLocks noGrp="1"/>
          </p:cNvSpPr>
          <p:nvPr>
            <p:ph type="sldNum" sz="quarter" idx="10"/>
          </p:nvPr>
        </p:nvSpPr>
        <p:spPr/>
        <p:txBody>
          <a:bodyPr/>
          <a:lstStyle/>
          <a:p>
            <a:fld id="{30226FD9-D5E8-4013-8A37-2D238425876F}" type="slidenum">
              <a:rPr lang="en-US" smtClean="0"/>
              <a:t>25</a:t>
            </a:fld>
            <a:endParaRPr lang="en-US"/>
          </a:p>
        </p:txBody>
      </p:sp>
    </p:spTree>
    <p:extLst>
      <p:ext uri="{BB962C8B-B14F-4D97-AF65-F5344CB8AC3E}">
        <p14:creationId xmlns:p14="http://schemas.microsoft.com/office/powerpoint/2010/main" val="1938587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RNNs are supervised, so once you have your predictions y, you compare them to your correct label for the sequence. For a classification problem, you use something like categorical cross entropy, and you get a cost. You then take the gradient of the cost w.r.t. the parameters to figure out how to update your parameters. </a:t>
            </a:r>
          </a:p>
          <a:p>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26</a:t>
            </a:fld>
            <a:endParaRPr lang="en-US"/>
          </a:p>
        </p:txBody>
      </p:sp>
    </p:spTree>
    <p:extLst>
      <p:ext uri="{BB962C8B-B14F-4D97-AF65-F5344CB8AC3E}">
        <p14:creationId xmlns:p14="http://schemas.microsoft.com/office/powerpoint/2010/main" val="136410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27</a:t>
            </a:fld>
            <a:endParaRPr lang="en-US"/>
          </a:p>
        </p:txBody>
      </p:sp>
    </p:spTree>
    <p:extLst>
      <p:ext uri="{BB962C8B-B14F-4D97-AF65-F5344CB8AC3E}">
        <p14:creationId xmlns:p14="http://schemas.microsoft.com/office/powerpoint/2010/main" val="1640654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30</a:t>
            </a:fld>
            <a:endParaRPr lang="en-US"/>
          </a:p>
        </p:txBody>
      </p:sp>
    </p:spTree>
    <p:extLst>
      <p:ext uri="{BB962C8B-B14F-4D97-AF65-F5344CB8AC3E}">
        <p14:creationId xmlns:p14="http://schemas.microsoft.com/office/powerpoint/2010/main" val="2713201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RNNs are supervised, so once you have your predictions y, you compare them to your correct label for the sequence. For a classification problem, you use something like categorical cross entropy, and you get a cost. You then take the gradient of the cost w.r.t. the parameters to figure out how to update your parameters. </a:t>
            </a:r>
          </a:p>
          <a:p>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32</a:t>
            </a:fld>
            <a:endParaRPr lang="en-US"/>
          </a:p>
        </p:txBody>
      </p:sp>
    </p:spTree>
    <p:extLst>
      <p:ext uri="{BB962C8B-B14F-4D97-AF65-F5344CB8AC3E}">
        <p14:creationId xmlns:p14="http://schemas.microsoft.com/office/powerpoint/2010/main" val="191508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33</a:t>
            </a:fld>
            <a:endParaRPr lang="en-US"/>
          </a:p>
        </p:txBody>
      </p:sp>
    </p:spTree>
    <p:extLst>
      <p:ext uri="{BB962C8B-B14F-4D97-AF65-F5344CB8AC3E}">
        <p14:creationId xmlns:p14="http://schemas.microsoft.com/office/powerpoint/2010/main" val="316384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34</a:t>
            </a:fld>
            <a:endParaRPr lang="en-US"/>
          </a:p>
        </p:txBody>
      </p:sp>
    </p:spTree>
    <p:extLst>
      <p:ext uri="{BB962C8B-B14F-4D97-AF65-F5344CB8AC3E}">
        <p14:creationId xmlns:p14="http://schemas.microsoft.com/office/powerpoint/2010/main" val="109030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8</a:t>
            </a:fld>
            <a:endParaRPr lang="en-US"/>
          </a:p>
        </p:txBody>
      </p:sp>
    </p:spTree>
    <p:extLst>
      <p:ext uri="{BB962C8B-B14F-4D97-AF65-F5344CB8AC3E}">
        <p14:creationId xmlns:p14="http://schemas.microsoft.com/office/powerpoint/2010/main" val="2942984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47A52-EDBE-4128-A1AF-FB91DAABE4F5}" type="slidenum">
              <a:rPr lang="en-US" smtClean="0"/>
              <a:t>36</a:t>
            </a:fld>
            <a:endParaRPr lang="en-US"/>
          </a:p>
        </p:txBody>
      </p:sp>
    </p:spTree>
    <p:extLst>
      <p:ext uri="{BB962C8B-B14F-4D97-AF65-F5344CB8AC3E}">
        <p14:creationId xmlns:p14="http://schemas.microsoft.com/office/powerpoint/2010/main" val="51980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the same basic structure as our RNN, but call the output vector u1 instead of h1. </a:t>
            </a:r>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37</a:t>
            </a:fld>
            <a:endParaRPr lang="en-US"/>
          </a:p>
        </p:txBody>
      </p:sp>
    </p:spTree>
    <p:extLst>
      <p:ext uri="{BB962C8B-B14F-4D97-AF65-F5344CB8AC3E}">
        <p14:creationId xmlns:p14="http://schemas.microsoft.com/office/powerpoint/2010/main" val="3000233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we’re going to add another vector, c, which will be our memory cell. C0 is usually initialized to all 0s, and we’ll see how c is calculated for each time-step in a moment. </a:t>
            </a:r>
          </a:p>
          <a:p>
            <a:r>
              <a:rPr lang="en-US" baseline="0" dirty="0" smtClean="0"/>
              <a:t>Basically, we’re going to want to somehow combine c0 with u1 to get c1. There’s a temptation to apply a set of weights to each and then apply some non-linear function, but that’s what got us into this mess, so let’s not do that. </a:t>
            </a:r>
            <a:endParaRPr lang="en-US" dirty="0"/>
          </a:p>
        </p:txBody>
      </p:sp>
      <p:sp>
        <p:nvSpPr>
          <p:cNvPr id="4" name="Slide Number Placeholder 3"/>
          <p:cNvSpPr>
            <a:spLocks noGrp="1"/>
          </p:cNvSpPr>
          <p:nvPr>
            <p:ph type="sldNum" sz="quarter" idx="10"/>
          </p:nvPr>
        </p:nvSpPr>
        <p:spPr/>
        <p:txBody>
          <a:bodyPr/>
          <a:lstStyle/>
          <a:p>
            <a:fld id="{30226FD9-D5E8-4013-8A37-2D238425876F}" type="slidenum">
              <a:rPr lang="en-US" smtClean="0"/>
              <a:t>38</a:t>
            </a:fld>
            <a:endParaRPr lang="en-US"/>
          </a:p>
        </p:txBody>
      </p:sp>
    </p:spTree>
    <p:extLst>
      <p:ext uri="{BB962C8B-B14F-4D97-AF65-F5344CB8AC3E}">
        <p14:creationId xmlns:p14="http://schemas.microsoft.com/office/powerpoint/2010/main" val="33195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what we’re going to do is pass u1 through our input gate i1,</a:t>
            </a:r>
            <a:r>
              <a:rPr lang="en-US" baseline="0" dirty="0" smtClean="0"/>
              <a:t> and pass c0 through our forget gate f1, and take their sum. When I say information is “passed through” a gate, I mean take the elementwise product of the input vector and the gate vector. </a:t>
            </a:r>
          </a:p>
        </p:txBody>
      </p:sp>
      <p:sp>
        <p:nvSpPr>
          <p:cNvPr id="4" name="Slide Number Placeholder 3"/>
          <p:cNvSpPr>
            <a:spLocks noGrp="1"/>
          </p:cNvSpPr>
          <p:nvPr>
            <p:ph type="sldNum" sz="quarter" idx="10"/>
          </p:nvPr>
        </p:nvSpPr>
        <p:spPr/>
        <p:txBody>
          <a:bodyPr/>
          <a:lstStyle/>
          <a:p>
            <a:fld id="{30226FD9-D5E8-4013-8A37-2D238425876F}" type="slidenum">
              <a:rPr lang="en-US" smtClean="0"/>
              <a:t>39</a:t>
            </a:fld>
            <a:endParaRPr lang="en-US"/>
          </a:p>
        </p:txBody>
      </p:sp>
    </p:spTree>
    <p:extLst>
      <p:ext uri="{BB962C8B-B14F-4D97-AF65-F5344CB8AC3E}">
        <p14:creationId xmlns:p14="http://schemas.microsoft.com/office/powerpoint/2010/main" val="3835481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It’s a big deal that c is calculated using a linear function. </a:t>
            </a:r>
          </a:p>
        </p:txBody>
      </p:sp>
      <p:sp>
        <p:nvSpPr>
          <p:cNvPr id="4" name="Slide Number Placeholder 3"/>
          <p:cNvSpPr>
            <a:spLocks noGrp="1"/>
          </p:cNvSpPr>
          <p:nvPr>
            <p:ph type="sldNum" sz="quarter" idx="10"/>
          </p:nvPr>
        </p:nvSpPr>
        <p:spPr/>
        <p:txBody>
          <a:bodyPr/>
          <a:lstStyle/>
          <a:p>
            <a:fld id="{30226FD9-D5E8-4013-8A37-2D238425876F}" type="slidenum">
              <a:rPr lang="en-US" smtClean="0"/>
              <a:t>40</a:t>
            </a:fld>
            <a:endParaRPr lang="en-US"/>
          </a:p>
        </p:txBody>
      </p:sp>
    </p:spTree>
    <p:extLst>
      <p:ext uri="{BB962C8B-B14F-4D97-AF65-F5344CB8AC3E}">
        <p14:creationId xmlns:p14="http://schemas.microsoft.com/office/powerpoint/2010/main" val="2912787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gate vector will have values from 0 to 1. A gate value of 0 is closed: it doesn’t let information pass through it. A gate value of 1 lets all of the information pass through 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this first time step, the gates aren’t doing much, because we initialized c0 and h0 to vectors of zeros. But at the next time step, our gates give the network the option of treating the input c as a vector of zeros. So if </a:t>
            </a:r>
            <a:r>
              <a:rPr lang="en-US" baseline="0" dirty="0" err="1" smtClean="0"/>
              <a:t>ct</a:t>
            </a:r>
            <a:r>
              <a:rPr lang="en-US" baseline="0" dirty="0" smtClean="0"/>
              <a:t> is a memory of everything we’ve seen in the network up to time t, we can totally close our gate and use all 0s for </a:t>
            </a:r>
            <a:r>
              <a:rPr lang="en-US" baseline="0" dirty="0" err="1" smtClean="0"/>
              <a:t>ct</a:t>
            </a:r>
            <a:r>
              <a:rPr lang="en-US" baseline="0" dirty="0" smtClean="0"/>
              <a:t> at the next step – effectively forgetting everything and going back to our starting value for c. The gate vector will have values from 0 to 1. A gate value of 0 is closed: it doesn’t let information pass through it. A gate value of 1 lets all of the information pass through it.</a:t>
            </a:r>
          </a:p>
          <a:p>
            <a:endParaRPr lang="en-US" baseline="0" dirty="0" smtClean="0"/>
          </a:p>
        </p:txBody>
      </p:sp>
      <p:sp>
        <p:nvSpPr>
          <p:cNvPr id="4" name="Slide Number Placeholder 3"/>
          <p:cNvSpPr>
            <a:spLocks noGrp="1"/>
          </p:cNvSpPr>
          <p:nvPr>
            <p:ph type="sldNum" sz="quarter" idx="10"/>
          </p:nvPr>
        </p:nvSpPr>
        <p:spPr/>
        <p:txBody>
          <a:bodyPr/>
          <a:lstStyle/>
          <a:p>
            <a:fld id="{30226FD9-D5E8-4013-8A37-2D238425876F}" type="slidenum">
              <a:rPr lang="en-US" smtClean="0"/>
              <a:t>41</a:t>
            </a:fld>
            <a:endParaRPr lang="en-US"/>
          </a:p>
        </p:txBody>
      </p:sp>
    </p:spTree>
    <p:extLst>
      <p:ext uri="{BB962C8B-B14F-4D97-AF65-F5344CB8AC3E}">
        <p14:creationId xmlns:p14="http://schemas.microsoft.com/office/powerpoint/2010/main" val="1722852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where do the magic gates come from? Why, we multiply some input vectors by weights and apply the sigmoid function, of course! The forget gate gets one set of weights…</a:t>
            </a:r>
          </a:p>
        </p:txBody>
      </p:sp>
      <p:sp>
        <p:nvSpPr>
          <p:cNvPr id="4" name="Slide Number Placeholder 3"/>
          <p:cNvSpPr>
            <a:spLocks noGrp="1"/>
          </p:cNvSpPr>
          <p:nvPr>
            <p:ph type="sldNum" sz="quarter" idx="10"/>
          </p:nvPr>
        </p:nvSpPr>
        <p:spPr/>
        <p:txBody>
          <a:bodyPr/>
          <a:lstStyle/>
          <a:p>
            <a:fld id="{30226FD9-D5E8-4013-8A37-2D238425876F}" type="slidenum">
              <a:rPr lang="en-US" smtClean="0"/>
              <a:t>42</a:t>
            </a:fld>
            <a:endParaRPr lang="en-US"/>
          </a:p>
        </p:txBody>
      </p:sp>
    </p:spTree>
    <p:extLst>
      <p:ext uri="{BB962C8B-B14F-4D97-AF65-F5344CB8AC3E}">
        <p14:creationId xmlns:p14="http://schemas.microsoft.com/office/powerpoint/2010/main" val="700318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 input gate gets a different set. </a:t>
            </a:r>
          </a:p>
        </p:txBody>
      </p:sp>
      <p:sp>
        <p:nvSpPr>
          <p:cNvPr id="4" name="Slide Number Placeholder 3"/>
          <p:cNvSpPr>
            <a:spLocks noGrp="1"/>
          </p:cNvSpPr>
          <p:nvPr>
            <p:ph type="sldNum" sz="quarter" idx="10"/>
          </p:nvPr>
        </p:nvSpPr>
        <p:spPr/>
        <p:txBody>
          <a:bodyPr/>
          <a:lstStyle/>
          <a:p>
            <a:fld id="{30226FD9-D5E8-4013-8A37-2D238425876F}" type="slidenum">
              <a:rPr lang="en-US" smtClean="0"/>
              <a:t>43</a:t>
            </a:fld>
            <a:endParaRPr lang="en-US"/>
          </a:p>
        </p:txBody>
      </p:sp>
    </p:spTree>
    <p:extLst>
      <p:ext uri="{BB962C8B-B14F-4D97-AF65-F5344CB8AC3E}">
        <p14:creationId xmlns:p14="http://schemas.microsoft.com/office/powerpoint/2010/main" val="2414639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we apply a non-linearity to our memory cell, c1, and pass that through the output gate to give us h1</a:t>
            </a:r>
          </a:p>
        </p:txBody>
      </p:sp>
      <p:sp>
        <p:nvSpPr>
          <p:cNvPr id="4" name="Slide Number Placeholder 3"/>
          <p:cNvSpPr>
            <a:spLocks noGrp="1"/>
          </p:cNvSpPr>
          <p:nvPr>
            <p:ph type="sldNum" sz="quarter" idx="10"/>
          </p:nvPr>
        </p:nvSpPr>
        <p:spPr/>
        <p:txBody>
          <a:bodyPr/>
          <a:lstStyle/>
          <a:p>
            <a:fld id="{30226FD9-D5E8-4013-8A37-2D238425876F}" type="slidenum">
              <a:rPr lang="en-US" smtClean="0"/>
              <a:t>44</a:t>
            </a:fld>
            <a:endParaRPr lang="en-US"/>
          </a:p>
        </p:txBody>
      </p:sp>
    </p:spTree>
    <p:extLst>
      <p:ext uri="{BB962C8B-B14F-4D97-AF65-F5344CB8AC3E}">
        <p14:creationId xmlns:p14="http://schemas.microsoft.com/office/powerpoint/2010/main" val="302108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we can line these up like we did with the regular RNN and start </a:t>
            </a:r>
            <a:r>
              <a:rPr lang="en-US" baseline="0" smtClean="0"/>
              <a:t>processing sequences</a:t>
            </a:r>
            <a:endParaRPr lang="en-US" baseline="0" dirty="0" smtClean="0"/>
          </a:p>
        </p:txBody>
      </p:sp>
      <p:sp>
        <p:nvSpPr>
          <p:cNvPr id="4" name="Slide Number Placeholder 3"/>
          <p:cNvSpPr>
            <a:spLocks noGrp="1"/>
          </p:cNvSpPr>
          <p:nvPr>
            <p:ph type="sldNum" sz="quarter" idx="10"/>
          </p:nvPr>
        </p:nvSpPr>
        <p:spPr/>
        <p:txBody>
          <a:bodyPr/>
          <a:lstStyle/>
          <a:p>
            <a:fld id="{30226FD9-D5E8-4013-8A37-2D238425876F}" type="slidenum">
              <a:rPr lang="en-US" smtClean="0"/>
              <a:t>45</a:t>
            </a:fld>
            <a:endParaRPr lang="en-US"/>
          </a:p>
        </p:txBody>
      </p:sp>
    </p:spTree>
    <p:extLst>
      <p:ext uri="{BB962C8B-B14F-4D97-AF65-F5344CB8AC3E}">
        <p14:creationId xmlns:p14="http://schemas.microsoft.com/office/powerpoint/2010/main" val="115989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should be enough math to get you through today’s lecture. Now let’s take a look at the basics of supervised machine learning.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9</a:t>
            </a:fld>
            <a:endParaRPr lang="en-US"/>
          </a:p>
        </p:txBody>
      </p:sp>
    </p:spTree>
    <p:extLst>
      <p:ext uri="{BB962C8B-B14F-4D97-AF65-F5344CB8AC3E}">
        <p14:creationId xmlns:p14="http://schemas.microsoft.com/office/powerpoint/2010/main" val="3349456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Slightly confusing notation in this diagram:</a:t>
            </a:r>
            <a:r>
              <a:rPr lang="en-US" baseline="0" dirty="0" smtClean="0"/>
              <a:t> they call the x’s </a:t>
            </a:r>
            <a:r>
              <a:rPr lang="en-US" i="1" baseline="0" dirty="0" smtClean="0"/>
              <a:t>w </a:t>
            </a:r>
            <a:r>
              <a:rPr lang="en-US" i="0" baseline="0" dirty="0" smtClean="0"/>
              <a:t> for </a:t>
            </a:r>
            <a:r>
              <a:rPr lang="en-US" i="1" baseline="0" dirty="0" smtClean="0"/>
              <a:t>word</a:t>
            </a:r>
            <a:r>
              <a:rPr lang="en-US" i="0" baseline="0" dirty="0" smtClean="0"/>
              <a:t>. And they don’t show the weights at all, but of course there are weights.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47</a:t>
            </a:fld>
            <a:endParaRPr lang="en-US"/>
          </a:p>
        </p:txBody>
      </p:sp>
    </p:spTree>
    <p:extLst>
      <p:ext uri="{BB962C8B-B14F-4D97-AF65-F5344CB8AC3E}">
        <p14:creationId xmlns:p14="http://schemas.microsoft.com/office/powerpoint/2010/main" val="350706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machines available in 1998 didn’t have the power to use this for much more than digit classification, so real image work with CNNs had to wait for better GPUs.</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52</a:t>
            </a:fld>
            <a:endParaRPr lang="en-US"/>
          </a:p>
        </p:txBody>
      </p:sp>
    </p:spTree>
    <p:extLst>
      <p:ext uri="{BB962C8B-B14F-4D97-AF65-F5344CB8AC3E}">
        <p14:creationId xmlns:p14="http://schemas.microsoft.com/office/powerpoint/2010/main" val="2829395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we have a picture coming into the cat’s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53</a:t>
            </a:fld>
            <a:endParaRPr lang="en-US"/>
          </a:p>
        </p:txBody>
      </p:sp>
    </p:spTree>
    <p:extLst>
      <p:ext uri="{BB962C8B-B14F-4D97-AF65-F5344CB8AC3E}">
        <p14:creationId xmlns:p14="http://schemas.microsoft.com/office/powerpoint/2010/main" val="2487197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55</a:t>
            </a:fld>
            <a:endParaRPr lang="en-US"/>
          </a:p>
        </p:txBody>
      </p:sp>
    </p:spTree>
    <p:extLst>
      <p:ext uri="{BB962C8B-B14F-4D97-AF65-F5344CB8AC3E}">
        <p14:creationId xmlns:p14="http://schemas.microsoft.com/office/powerpoint/2010/main" val="4005726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of course, we like deep networks, so let’s add another layer</a:t>
            </a:r>
            <a:r>
              <a:rPr lang="en-US" baseline="0" dirty="0" smtClean="0"/>
              <a:t> where we pool this hidden layer into one neuron.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set of weights that’s learned for the window becomes a filter. </a:t>
            </a:r>
            <a:r>
              <a:rPr lang="en-US" baseline="0" dirty="0" smtClean="0"/>
              <a:t> A filter looks for the same feature in each sub-region of the input. So, for example, if diagonal lines turn out to be an important feature, your hidden layer will become a map of where the diagonal lines were in the input.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56</a:t>
            </a:fld>
            <a:endParaRPr lang="en-US"/>
          </a:p>
        </p:txBody>
      </p:sp>
    </p:spTree>
    <p:extLst>
      <p:ext uri="{BB962C8B-B14F-4D97-AF65-F5344CB8AC3E}">
        <p14:creationId xmlns:p14="http://schemas.microsoft.com/office/powerpoint/2010/main" val="4232775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slide the window over the image, and you apply the same weights</a:t>
            </a:r>
            <a:r>
              <a:rPr lang="en-US" baseline="0" dirty="0" smtClean="0"/>
              <a:t> at each spot, and you come up with a feature map that shows you where the feature these weights are good at detecting shows up in the image. But probably you want more than one feature.</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58</a:t>
            </a:fld>
            <a:endParaRPr lang="en-US"/>
          </a:p>
        </p:txBody>
      </p:sp>
    </p:spTree>
    <p:extLst>
      <p:ext uri="{BB962C8B-B14F-4D97-AF65-F5344CB8AC3E}">
        <p14:creationId xmlns:p14="http://schemas.microsoft.com/office/powerpoint/2010/main" val="1247197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slide another set of weights,</a:t>
            </a:r>
            <a:r>
              <a:rPr lang="en-US" baseline="0" dirty="0" smtClean="0"/>
              <a:t> and the idea is that those will learn a filter for another feature. So right now we’re just learning low level features, and maybe blue learned to recognize diagonal lines, and orange learns horizontal.</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59</a:t>
            </a:fld>
            <a:endParaRPr lang="en-US"/>
          </a:p>
        </p:txBody>
      </p:sp>
    </p:spTree>
    <p:extLst>
      <p:ext uri="{BB962C8B-B14F-4D97-AF65-F5344CB8AC3E}">
        <p14:creationId xmlns:p14="http://schemas.microsoft.com/office/powerpoint/2010/main" val="33283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keep doing that until you get feature maps for a bunch of features. Now</a:t>
            </a:r>
            <a:r>
              <a:rPr lang="en-US" baseline="0" dirty="0" smtClean="0"/>
              <a:t> you want to do something to combine them,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60</a:t>
            </a:fld>
            <a:endParaRPr lang="en-US"/>
          </a:p>
        </p:txBody>
      </p:sp>
    </p:spTree>
    <p:extLst>
      <p:ext uri="{BB962C8B-B14F-4D97-AF65-F5344CB8AC3E}">
        <p14:creationId xmlns:p14="http://schemas.microsoft.com/office/powerpoint/2010/main" val="2959717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keep doing that until you get feature maps for a bunch of features. Now</a:t>
            </a:r>
            <a:r>
              <a:rPr lang="en-US" baseline="0" dirty="0" smtClean="0"/>
              <a:t> you want to do something to combine them,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61</a:t>
            </a:fld>
            <a:endParaRPr lang="en-US"/>
          </a:p>
        </p:txBody>
      </p:sp>
    </p:spTree>
    <p:extLst>
      <p:ext uri="{BB962C8B-B14F-4D97-AF65-F5344CB8AC3E}">
        <p14:creationId xmlns:p14="http://schemas.microsoft.com/office/powerpoint/2010/main" val="320496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you have this pile of matrices, each of which is a feature map. The next step is called max pooling. You look at some number of adjacent squares in your matrix, keep the one with the highest value, and throw away the rest. </a:t>
            </a:r>
          </a:p>
          <a:p>
            <a:r>
              <a:rPr lang="en-US" baseline="0" dirty="0" smtClean="0"/>
              <a:t>This has a few benefits. One is that it makes the model more robust to minor shifts in the image. Another is that it can allow us to deal with inputs of varying sizes. And another is that we’ve got a lot of squares that don’t really tell us anything important.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62</a:t>
            </a:fld>
            <a:endParaRPr lang="en-US"/>
          </a:p>
        </p:txBody>
      </p:sp>
    </p:spTree>
    <p:extLst>
      <p:ext uri="{BB962C8B-B14F-4D97-AF65-F5344CB8AC3E}">
        <p14:creationId xmlns:p14="http://schemas.microsoft.com/office/powerpoint/2010/main" val="89139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036341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t>
            </a:r>
            <a:r>
              <a:rPr lang="en-US" baseline="0" dirty="0" smtClean="0"/>
              <a:t> pooling pools several squares and takes their max to represent the whole pool.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63</a:t>
            </a:fld>
            <a:endParaRPr lang="en-US"/>
          </a:p>
        </p:txBody>
      </p:sp>
    </p:spTree>
    <p:extLst>
      <p:ext uri="{BB962C8B-B14F-4D97-AF65-F5344CB8AC3E}">
        <p14:creationId xmlns:p14="http://schemas.microsoft.com/office/powerpoint/2010/main" val="1328227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64</a:t>
            </a:fld>
            <a:endParaRPr lang="en-US"/>
          </a:p>
        </p:txBody>
      </p:sp>
    </p:spTree>
    <p:extLst>
      <p:ext uri="{BB962C8B-B14F-4D97-AF65-F5344CB8AC3E}">
        <p14:creationId xmlns:p14="http://schemas.microsoft.com/office/powerpoint/2010/main" val="1976948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apply max pooling</a:t>
            </a:r>
            <a:r>
              <a:rPr lang="en-US" baseline="0" dirty="0" smtClean="0"/>
              <a:t> to all the layers, and now we have a smaller matrix with the most important information from each matrix in the convolutional step.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65</a:t>
            </a:fld>
            <a:endParaRPr lang="en-US"/>
          </a:p>
        </p:txBody>
      </p:sp>
    </p:spTree>
    <p:extLst>
      <p:ext uri="{BB962C8B-B14F-4D97-AF65-F5344CB8AC3E}">
        <p14:creationId xmlns:p14="http://schemas.microsoft.com/office/powerpoint/2010/main" val="4110526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alternate</a:t>
            </a:r>
            <a:r>
              <a:rPr lang="en-US" baseline="0" dirty="0" smtClean="0"/>
              <a:t> those layers --  the convolution layer and a max pooling layer – you can build a </a:t>
            </a:r>
            <a:r>
              <a:rPr lang="en-US" baseline="0" dirty="0" err="1" smtClean="0"/>
              <a:t>LeNet</a:t>
            </a:r>
            <a:r>
              <a:rPr lang="en-US" baseline="0" dirty="0" smtClean="0"/>
              <a:t>, the type of CNN designed by Yann </a:t>
            </a:r>
            <a:r>
              <a:rPr lang="en-US" baseline="0" dirty="0" err="1" smtClean="0"/>
              <a:t>LeCunn</a:t>
            </a:r>
            <a:r>
              <a:rPr lang="en-US" baseline="0" dirty="0" smtClean="0"/>
              <a:t>. </a:t>
            </a:r>
          </a:p>
          <a:p>
            <a:r>
              <a:rPr lang="en-US" baseline="0" dirty="0" smtClean="0"/>
              <a:t>MLP = Multi-layer perceptron: fully connected input layer, hidden layer, and output.</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66</a:t>
            </a:fld>
            <a:endParaRPr lang="en-US"/>
          </a:p>
        </p:txBody>
      </p:sp>
    </p:spTree>
    <p:extLst>
      <p:ext uri="{BB962C8B-B14F-4D97-AF65-F5344CB8AC3E}">
        <p14:creationId xmlns:p14="http://schemas.microsoft.com/office/powerpoint/2010/main" val="3593125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must go deeper!</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68</a:t>
            </a:fld>
            <a:endParaRPr lang="en-US"/>
          </a:p>
        </p:txBody>
      </p:sp>
    </p:spTree>
    <p:extLst>
      <p:ext uri="{BB962C8B-B14F-4D97-AF65-F5344CB8AC3E}">
        <p14:creationId xmlns:p14="http://schemas.microsoft.com/office/powerpoint/2010/main" val="2335255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70</a:t>
            </a:fld>
            <a:endParaRPr lang="en-US"/>
          </a:p>
        </p:txBody>
      </p:sp>
    </p:spTree>
    <p:extLst>
      <p:ext uri="{BB962C8B-B14F-4D97-AF65-F5344CB8AC3E}">
        <p14:creationId xmlns:p14="http://schemas.microsoft.com/office/powerpoint/2010/main" val="4071560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quantify “a lot,” it’s not uncommon to see a paper </a:t>
            </a:r>
            <a:r>
              <a:rPr lang="en-US" baseline="0" dirty="0" err="1" smtClean="0"/>
              <a:t>pretrain</a:t>
            </a:r>
            <a:r>
              <a:rPr lang="en-US" baseline="0" dirty="0" smtClean="0"/>
              <a:t> on 100,000 or 300,000 sentences before they train for the real task. I’ve been working with a dataset of around 5,000 sentence pairs, and it’s nowhere near enough to train an LSTM. </a:t>
            </a:r>
            <a:endParaRPr lang="en-US" baseline="0" dirty="0" smtClean="0"/>
          </a:p>
          <a:p>
            <a:r>
              <a:rPr lang="en-US" baseline="0" dirty="0" smtClean="0"/>
              <a:t>The exact amount of data is going to vary by architecture and by the quality of the data for the task.</a:t>
            </a:r>
          </a:p>
          <a:p>
            <a:r>
              <a:rPr lang="en-US" baseline="0" dirty="0" smtClean="0"/>
              <a:t>Similarly, how much computing power we need will vary by application. I ran an experiment a week ago to test a tree LSTM. Because I was just testing it out, I only had it run 5 epochs. It nearly monopolized 24 cores on our lab’s server and ran for 24 hours. You can get better speed using expensive hardware.</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75</a:t>
            </a:fld>
            <a:endParaRPr lang="en-US"/>
          </a:p>
        </p:txBody>
      </p:sp>
    </p:spTree>
    <p:extLst>
      <p:ext uri="{BB962C8B-B14F-4D97-AF65-F5344CB8AC3E}">
        <p14:creationId xmlns:p14="http://schemas.microsoft.com/office/powerpoint/2010/main" val="66200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626987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Strictly speaking, learning word </a:t>
            </a:r>
            <a:r>
              <a:rPr lang="en-US" dirty="0" err="1" smtClean="0"/>
              <a:t>embeddings</a:t>
            </a:r>
            <a:r>
              <a:rPr lang="en-US" dirty="0" smtClean="0"/>
              <a:t> isn’t necessarily deep learning</a:t>
            </a:r>
          </a:p>
          <a:p>
            <a:r>
              <a:rPr lang="en-US" dirty="0" smtClean="0"/>
              <a:t>But deep learning for NLP uses these </a:t>
            </a:r>
            <a:r>
              <a:rPr lang="en-US" dirty="0" smtClean="0"/>
              <a:t>… as do many non-deep techniques (e.g., HW3)</a:t>
            </a:r>
            <a:endParaRPr lang="en-US" dirty="0" smtClean="0"/>
          </a:p>
        </p:txBody>
      </p:sp>
      <p:sp>
        <p:nvSpPr>
          <p:cNvPr id="4" name="Slide Number Placeholder 3"/>
          <p:cNvSpPr>
            <a:spLocks noGrp="1"/>
          </p:cNvSpPr>
          <p:nvPr>
            <p:ph type="sldNum" sz="quarter" idx="10"/>
          </p:nvPr>
        </p:nvSpPr>
        <p:spPr/>
        <p:txBody>
          <a:bodyPr/>
          <a:lstStyle/>
          <a:p>
            <a:fld id="{26E47A52-EDBE-4128-A1AF-FB91DAABE4F5}" type="slidenum">
              <a:rPr lang="en-US" smtClean="0"/>
              <a:t>13</a:t>
            </a:fld>
            <a:endParaRPr lang="en-US"/>
          </a:p>
        </p:txBody>
      </p:sp>
    </p:spTree>
    <p:extLst>
      <p:ext uri="{BB962C8B-B14F-4D97-AF65-F5344CB8AC3E}">
        <p14:creationId xmlns:p14="http://schemas.microsoft.com/office/powerpoint/2010/main" val="99288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pretrained</a:t>
            </a:r>
            <a:r>
              <a:rPr lang="en-US" dirty="0" smtClean="0"/>
              <a:t> models on the Google</a:t>
            </a:r>
            <a:r>
              <a:rPr lang="en-US" baseline="0" dirty="0" smtClean="0"/>
              <a:t> Code page are trained on </a:t>
            </a:r>
            <a:r>
              <a:rPr lang="en-US" sz="1200" b="0" i="0" kern="1200" dirty="0" smtClean="0">
                <a:solidFill>
                  <a:schemeClr val="tx1"/>
                </a:solidFill>
                <a:effectLst/>
                <a:latin typeface="+mn-lt"/>
                <a:ea typeface="+mn-ea"/>
                <a:cs typeface="+mn-cs"/>
              </a:rPr>
              <a:t>about 100 billion words.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16</a:t>
            </a:fld>
            <a:endParaRPr lang="en-US"/>
          </a:p>
        </p:txBody>
      </p:sp>
    </p:spTree>
    <p:extLst>
      <p:ext uri="{BB962C8B-B14F-4D97-AF65-F5344CB8AC3E}">
        <p14:creationId xmlns:p14="http://schemas.microsoft.com/office/powerpoint/2010/main" val="105605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Weird</a:t>
            </a:r>
            <a:r>
              <a:rPr lang="en-US" baseline="0" dirty="0" smtClean="0"/>
              <a:t> notation issue: Textbook calls the output matrix C, even though these are the slides intended to correspond to the textbook chapter. The risks of working with a draft. </a:t>
            </a:r>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18</a:t>
            </a:fld>
            <a:endParaRPr lang="en-US"/>
          </a:p>
        </p:txBody>
      </p:sp>
    </p:spTree>
    <p:extLst>
      <p:ext uri="{BB962C8B-B14F-4D97-AF65-F5344CB8AC3E}">
        <p14:creationId xmlns:p14="http://schemas.microsoft.com/office/powerpoint/2010/main" val="1562517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take our one-hot vector and multiply it by</a:t>
            </a:r>
            <a:r>
              <a:rPr lang="en-US" baseline="0" dirty="0" smtClean="0"/>
              <a:t> our W matrix, that gives us a vector that we call the projection layer – it’s just the column in W that corresponds to the word we’re looking at. </a:t>
            </a:r>
          </a:p>
          <a:p>
            <a:endParaRPr lang="en-US" dirty="0"/>
          </a:p>
        </p:txBody>
      </p:sp>
      <p:sp>
        <p:nvSpPr>
          <p:cNvPr id="4" name="Slide Number Placeholder 3"/>
          <p:cNvSpPr>
            <a:spLocks noGrp="1"/>
          </p:cNvSpPr>
          <p:nvPr>
            <p:ph type="sldNum" sz="quarter" idx="10"/>
          </p:nvPr>
        </p:nvSpPr>
        <p:spPr/>
        <p:txBody>
          <a:bodyPr/>
          <a:lstStyle/>
          <a:p>
            <a:fld id="{26E47A52-EDBE-4128-A1AF-FB91DAABE4F5}" type="slidenum">
              <a:rPr lang="en-US" smtClean="0"/>
              <a:t>21</a:t>
            </a:fld>
            <a:endParaRPr lang="en-US"/>
          </a:p>
        </p:txBody>
      </p:sp>
    </p:spTree>
    <p:extLst>
      <p:ext uri="{BB962C8B-B14F-4D97-AF65-F5344CB8AC3E}">
        <p14:creationId xmlns:p14="http://schemas.microsoft.com/office/powerpoint/2010/main" val="36365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6610" y="1550804"/>
            <a:ext cx="11380983" cy="2049713"/>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a:lstStyle>
            <a:lvl1pPr>
              <a:defRPr sz="5333" b="0" i="0" cap="none">
                <a:solidFill>
                  <a:srgbClr val="011C3C"/>
                </a:solidFill>
                <a:latin typeface="Lucida Grande"/>
                <a:cs typeface="Lucida Grande"/>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80470" y="3886200"/>
            <a:ext cx="10044140" cy="1752600"/>
          </a:xfrm>
        </p:spPr>
        <p:txBody>
          <a:bodyPr>
            <a:normAutofit/>
          </a:bodyPr>
          <a:lstStyle>
            <a:lvl1pPr marL="0" indent="0" algn="ctr">
              <a:buNone/>
              <a:defRPr sz="4133" b="1" i="1">
                <a:solidFill>
                  <a:srgbClr val="FF0000"/>
                </a:solidFill>
                <a:effectLst>
                  <a:innerShdw blurRad="63500" dist="50800" dir="13500000">
                    <a:srgbClr val="000000">
                      <a:alpha val="50000"/>
                    </a:srgbClr>
                  </a:innerShdw>
                </a:effectLst>
                <a:latin typeface="Georgia"/>
                <a:cs typeface="Georgi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21606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6610" y="1550804"/>
            <a:ext cx="11380983" cy="2049713"/>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a:lstStyle>
            <a:lvl1pPr>
              <a:defRPr sz="5333" b="0" i="0" cap="none">
                <a:solidFill>
                  <a:srgbClr val="011C3C"/>
                </a:solidFill>
                <a:latin typeface="Lucida Grande"/>
                <a:cs typeface="Lucida Grande"/>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80470" y="3886200"/>
            <a:ext cx="10044140" cy="1752600"/>
          </a:xfrm>
        </p:spPr>
        <p:txBody>
          <a:bodyPr>
            <a:normAutofit/>
          </a:bodyPr>
          <a:lstStyle>
            <a:lvl1pPr marL="0" indent="0" algn="ctr">
              <a:buNone/>
              <a:defRPr sz="4133" b="1" i="1">
                <a:solidFill>
                  <a:srgbClr val="FF0000"/>
                </a:solidFill>
                <a:effectLst>
                  <a:innerShdw blurRad="63500" dist="50800" dir="13500000">
                    <a:srgbClr val="000000">
                      <a:alpha val="50000"/>
                    </a:srgbClr>
                  </a:innerShdw>
                </a:effectLst>
                <a:latin typeface="Georgia"/>
                <a:cs typeface="Georgi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6978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667" y="523295"/>
            <a:ext cx="11243733" cy="935791"/>
          </a:xfrm>
          <a:prstGeom prst="rect">
            <a:avLst/>
          </a:prstGeom>
        </p:spPr>
        <p:txBody>
          <a:bodyPr/>
          <a:lstStyle>
            <a:lvl1pPr>
              <a:defRPr sz="4667" b="1" i="0" cap="none">
                <a:solidFill>
                  <a:srgbClr val="FF0000"/>
                </a:solidFill>
                <a:effectLst>
                  <a:innerShdw blurRad="63500" dist="50800" dir="13500000">
                    <a:srgbClr val="000000">
                      <a:alpha val="50000"/>
                    </a:srgbClr>
                  </a:innerShdw>
                </a:effectLst>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600" y="2082338"/>
            <a:ext cx="10972800" cy="3603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459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290" y="1024913"/>
            <a:ext cx="11550316" cy="1362075"/>
          </a:xfrm>
          <a:prstGeom prst="rect">
            <a:avLst/>
          </a:prstGeom>
        </p:spPr>
        <p:txBody>
          <a:bodyPr anchor="t"/>
          <a:lstStyle>
            <a:lvl1pPr algn="ctr">
              <a:defRPr sz="4667" b="0" cap="none">
                <a:solidFill>
                  <a:srgbClr val="011C3C"/>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3689684"/>
            <a:ext cx="10363200" cy="717216"/>
          </a:xfrm>
        </p:spPr>
        <p:txBody>
          <a:bodyPr anchor="b">
            <a:normAutofit/>
          </a:bodyPr>
          <a:lstStyle>
            <a:lvl1pPr marL="0" indent="0" algn="ctr">
              <a:buNone/>
              <a:defRPr sz="3200">
                <a:solidFill>
                  <a:srgbClr val="FDC227"/>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534235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663972"/>
            <a:ext cx="10972800" cy="9362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920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15484"/>
            <a:ext cx="10972800" cy="9196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lgn="ctr">
              <a:buNone/>
              <a:defRPr sz="2667" b="0" i="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424140"/>
            <a:ext cx="5386917"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8" y="1535113"/>
            <a:ext cx="5389033" cy="639763"/>
          </a:xfrm>
        </p:spPr>
        <p:txBody>
          <a:bodyPr anchor="b">
            <a:normAutofit/>
          </a:bodyPr>
          <a:lstStyle>
            <a:lvl1pPr marL="0" indent="0" algn="ctr">
              <a:buNone/>
              <a:defRPr sz="2667" b="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8" y="2424140"/>
            <a:ext cx="5389033"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30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57824"/>
            <a:ext cx="10972800" cy="919629"/>
          </a:xfrm>
          <a:prstGeom prst="rect">
            <a:avLst/>
          </a:prstGeom>
        </p:spPr>
        <p:txBody>
          <a:bodyPr/>
          <a:lstStyle>
            <a:lvl1pPr>
              <a:defRPr sz="4000" b="0" i="0" cap="none">
                <a:solidFill>
                  <a:srgbClr val="011C3C"/>
                </a:solidFill>
                <a:latin typeface="Lucida Grande"/>
                <a:cs typeface="Lucida Grande"/>
              </a:defRPr>
            </a:lvl1pPr>
          </a:lstStyle>
          <a:p>
            <a:r>
              <a:rPr lang="en-US" smtClean="0"/>
              <a:t>Click to edit Master title style</a:t>
            </a:r>
            <a:endParaRPr lang="en-US" dirty="0"/>
          </a:p>
        </p:txBody>
      </p:sp>
    </p:spTree>
    <p:extLst>
      <p:ext uri="{BB962C8B-B14F-4D97-AF65-F5344CB8AC3E}">
        <p14:creationId xmlns:p14="http://schemas.microsoft.com/office/powerpoint/2010/main" val="1920418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343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666793"/>
            <a:ext cx="4011084" cy="928791"/>
          </a:xfrm>
          <a:prstGeom prst="rect">
            <a:avLst/>
          </a:prstGeom>
        </p:spPr>
        <p:txBody>
          <a:bodyPr anchor="b"/>
          <a:lstStyle>
            <a:lvl1pPr algn="l">
              <a:defRPr sz="2667" b="0" i="0">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666768"/>
            <a:ext cx="6815667" cy="5619855"/>
          </a:xfrm>
        </p:spPr>
        <p:txBody>
          <a:bodyPr/>
          <a:lstStyle>
            <a:lvl1pPr>
              <a:defRPr sz="3733" b="0" i="0">
                <a:solidFill>
                  <a:srgbClr val="FDC227"/>
                </a:solidFill>
                <a:latin typeface="Lucida Grande"/>
                <a:cs typeface="Lucida Grande"/>
              </a:defRPr>
            </a:lvl1pPr>
            <a:lvl2pPr>
              <a:defRPr sz="3733" b="0" i="0">
                <a:latin typeface="Lucida Grande"/>
                <a:cs typeface="Lucida Grande"/>
              </a:defRPr>
            </a:lvl2pPr>
            <a:lvl3pPr>
              <a:defRPr sz="3200" b="0" i="0">
                <a:latin typeface="Lucida Grande"/>
                <a:cs typeface="Lucida Grande"/>
              </a:defRPr>
            </a:lvl3pPr>
            <a:lvl4pPr>
              <a:defRPr sz="2667" b="0" i="0">
                <a:latin typeface="Lucida Grande"/>
                <a:cs typeface="Lucida Grande"/>
              </a:defRPr>
            </a:lvl4pPr>
            <a:lvl5pPr>
              <a:defRPr sz="2667" b="0" i="0">
                <a:latin typeface="Lucida Grande"/>
                <a:cs typeface="Lucida Grande"/>
              </a:defRPr>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26" y="1595536"/>
            <a:ext cx="4011084" cy="4691063"/>
          </a:xfrm>
        </p:spPr>
        <p:txBody>
          <a:bodyPr/>
          <a:lstStyle>
            <a:lvl1pPr marL="0" indent="0">
              <a:buNone/>
              <a:defRPr sz="1867">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277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667" b="0">
                <a:solidFill>
                  <a:srgbClr val="011C3C"/>
                </a:solidFill>
                <a:latin typeface="Lucida Grande"/>
                <a:cs typeface="Lucida Grande"/>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403"/>
            <a:ext cx="7315200" cy="804863"/>
          </a:xfrm>
        </p:spPr>
        <p:txBody>
          <a:bodyPr/>
          <a:lstStyle>
            <a:lvl1pPr marL="0" indent="0">
              <a:buNone/>
              <a:defRPr sz="1867" b="0" i="0">
                <a:solidFill>
                  <a:srgbClr val="7F7F7F"/>
                </a:solidFill>
                <a:latin typeface="Lucida Grande"/>
                <a:cs typeface="Lucida Grand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2724953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6610" y="1550804"/>
            <a:ext cx="11380983" cy="2049713"/>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a:lstStyle>
            <a:lvl1pPr>
              <a:defRPr sz="5333" b="0" i="0" cap="none">
                <a:solidFill>
                  <a:srgbClr val="011C3C"/>
                </a:solidFill>
                <a:latin typeface="Lucida Grande"/>
                <a:cs typeface="Lucida Grande"/>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80470" y="3886200"/>
            <a:ext cx="10044140" cy="1752600"/>
          </a:xfrm>
        </p:spPr>
        <p:txBody>
          <a:bodyPr>
            <a:normAutofit/>
          </a:bodyPr>
          <a:lstStyle>
            <a:lvl1pPr marL="0" indent="0" algn="ctr">
              <a:buNone/>
              <a:defRPr sz="4133" b="1" i="1">
                <a:solidFill>
                  <a:srgbClr val="FF0000"/>
                </a:solidFill>
                <a:effectLst>
                  <a:innerShdw blurRad="63500" dist="50800" dir="13500000">
                    <a:srgbClr val="000000">
                      <a:alpha val="50000"/>
                    </a:srgbClr>
                  </a:innerShdw>
                </a:effectLst>
                <a:latin typeface="Georgia"/>
                <a:cs typeface="Georgi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9132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667" y="523295"/>
            <a:ext cx="11243733" cy="935791"/>
          </a:xfrm>
          <a:prstGeom prst="rect">
            <a:avLst/>
          </a:prstGeom>
        </p:spPr>
        <p:txBody>
          <a:bodyPr/>
          <a:lstStyle>
            <a:lvl1pPr>
              <a:defRPr sz="4667" b="1" i="0" cap="none">
                <a:solidFill>
                  <a:srgbClr val="FF0000"/>
                </a:solidFill>
                <a:effectLst>
                  <a:innerShdw blurRad="63500" dist="50800" dir="13500000">
                    <a:srgbClr val="000000">
                      <a:alpha val="50000"/>
                    </a:srgbClr>
                  </a:innerShdw>
                </a:effectLst>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600" y="2082338"/>
            <a:ext cx="10972800" cy="3603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84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667" y="523295"/>
            <a:ext cx="11243733" cy="935791"/>
          </a:xfrm>
          <a:prstGeom prst="rect">
            <a:avLst/>
          </a:prstGeom>
        </p:spPr>
        <p:txBody>
          <a:bodyPr/>
          <a:lstStyle>
            <a:lvl1pPr>
              <a:defRPr sz="4667" b="1" i="0" cap="none">
                <a:solidFill>
                  <a:srgbClr val="FF0000"/>
                </a:solidFill>
                <a:effectLst>
                  <a:innerShdw blurRad="63500" dist="50800" dir="13500000">
                    <a:srgbClr val="000000">
                      <a:alpha val="50000"/>
                    </a:srgbClr>
                  </a:innerShdw>
                </a:effectLst>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600" y="2082338"/>
            <a:ext cx="10972800" cy="3603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7547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290" y="1024913"/>
            <a:ext cx="11550316" cy="1362075"/>
          </a:xfrm>
          <a:prstGeom prst="rect">
            <a:avLst/>
          </a:prstGeom>
        </p:spPr>
        <p:txBody>
          <a:bodyPr anchor="t"/>
          <a:lstStyle>
            <a:lvl1pPr algn="ctr">
              <a:defRPr sz="4667" b="0" cap="none">
                <a:solidFill>
                  <a:srgbClr val="011C3C"/>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3689684"/>
            <a:ext cx="10363200" cy="717216"/>
          </a:xfrm>
        </p:spPr>
        <p:txBody>
          <a:bodyPr anchor="b">
            <a:normAutofit/>
          </a:bodyPr>
          <a:lstStyle>
            <a:lvl1pPr marL="0" indent="0" algn="ctr">
              <a:buNone/>
              <a:defRPr sz="3200">
                <a:solidFill>
                  <a:srgbClr val="FDC227"/>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52209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663972"/>
            <a:ext cx="10972800" cy="9362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7384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15484"/>
            <a:ext cx="10972800" cy="9196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lgn="ctr">
              <a:buNone/>
              <a:defRPr sz="2667" b="0" i="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424140"/>
            <a:ext cx="5386917"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8" y="1535113"/>
            <a:ext cx="5389033" cy="639763"/>
          </a:xfrm>
        </p:spPr>
        <p:txBody>
          <a:bodyPr anchor="b">
            <a:normAutofit/>
          </a:bodyPr>
          <a:lstStyle>
            <a:lvl1pPr marL="0" indent="0" algn="ctr">
              <a:buNone/>
              <a:defRPr sz="2667" b="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8" y="2424140"/>
            <a:ext cx="5389033"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16594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57824"/>
            <a:ext cx="10972800" cy="919629"/>
          </a:xfrm>
          <a:prstGeom prst="rect">
            <a:avLst/>
          </a:prstGeom>
        </p:spPr>
        <p:txBody>
          <a:bodyPr/>
          <a:lstStyle>
            <a:lvl1pPr>
              <a:defRPr sz="4000" b="0" i="0" cap="none">
                <a:solidFill>
                  <a:srgbClr val="011C3C"/>
                </a:solidFill>
                <a:latin typeface="Lucida Grande"/>
                <a:cs typeface="Lucida Grande"/>
              </a:defRPr>
            </a:lvl1pPr>
          </a:lstStyle>
          <a:p>
            <a:r>
              <a:rPr lang="en-US" smtClean="0"/>
              <a:t>Click to edit Master title style</a:t>
            </a:r>
            <a:endParaRPr lang="en-US" dirty="0"/>
          </a:p>
        </p:txBody>
      </p:sp>
    </p:spTree>
    <p:extLst>
      <p:ext uri="{BB962C8B-B14F-4D97-AF65-F5344CB8AC3E}">
        <p14:creationId xmlns:p14="http://schemas.microsoft.com/office/powerpoint/2010/main" val="1079234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867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666793"/>
            <a:ext cx="4011084" cy="928791"/>
          </a:xfrm>
          <a:prstGeom prst="rect">
            <a:avLst/>
          </a:prstGeom>
        </p:spPr>
        <p:txBody>
          <a:bodyPr anchor="b"/>
          <a:lstStyle>
            <a:lvl1pPr algn="l">
              <a:defRPr sz="2667" b="0" i="0">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666768"/>
            <a:ext cx="6815667" cy="5619855"/>
          </a:xfrm>
        </p:spPr>
        <p:txBody>
          <a:bodyPr/>
          <a:lstStyle>
            <a:lvl1pPr>
              <a:defRPr sz="3733" b="0" i="0">
                <a:solidFill>
                  <a:srgbClr val="FDC227"/>
                </a:solidFill>
                <a:latin typeface="Lucida Grande"/>
                <a:cs typeface="Lucida Grande"/>
              </a:defRPr>
            </a:lvl1pPr>
            <a:lvl2pPr>
              <a:defRPr sz="3733" b="0" i="0">
                <a:latin typeface="Lucida Grande"/>
                <a:cs typeface="Lucida Grande"/>
              </a:defRPr>
            </a:lvl2pPr>
            <a:lvl3pPr>
              <a:defRPr sz="3200" b="0" i="0">
                <a:latin typeface="Lucida Grande"/>
                <a:cs typeface="Lucida Grande"/>
              </a:defRPr>
            </a:lvl3pPr>
            <a:lvl4pPr>
              <a:defRPr sz="2667" b="0" i="0">
                <a:latin typeface="Lucida Grande"/>
                <a:cs typeface="Lucida Grande"/>
              </a:defRPr>
            </a:lvl4pPr>
            <a:lvl5pPr>
              <a:defRPr sz="2667" b="0" i="0">
                <a:latin typeface="Lucida Grande"/>
                <a:cs typeface="Lucida Grande"/>
              </a:defRPr>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26" y="1595536"/>
            <a:ext cx="4011084" cy="4691063"/>
          </a:xfrm>
        </p:spPr>
        <p:txBody>
          <a:bodyPr/>
          <a:lstStyle>
            <a:lvl1pPr marL="0" indent="0">
              <a:buNone/>
              <a:defRPr sz="1867">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194177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667" b="0">
                <a:solidFill>
                  <a:srgbClr val="011C3C"/>
                </a:solidFill>
                <a:latin typeface="Lucida Grande"/>
                <a:cs typeface="Lucida Grande"/>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403"/>
            <a:ext cx="7315200" cy="804863"/>
          </a:xfrm>
        </p:spPr>
        <p:txBody>
          <a:bodyPr/>
          <a:lstStyle>
            <a:lvl1pPr marL="0" indent="0">
              <a:buNone/>
              <a:defRPr sz="1867" b="0" i="0">
                <a:solidFill>
                  <a:srgbClr val="7F7F7F"/>
                </a:solidFill>
                <a:latin typeface="Lucida Grande"/>
                <a:cs typeface="Lucida Grand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1097852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290" y="1024913"/>
            <a:ext cx="11550316" cy="1362075"/>
          </a:xfrm>
          <a:prstGeom prst="rect">
            <a:avLst/>
          </a:prstGeom>
        </p:spPr>
        <p:txBody>
          <a:bodyPr anchor="t"/>
          <a:lstStyle>
            <a:lvl1pPr algn="ctr">
              <a:defRPr sz="4667" b="0" cap="none">
                <a:solidFill>
                  <a:srgbClr val="011C3C"/>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3689684"/>
            <a:ext cx="10363200" cy="717216"/>
          </a:xfrm>
        </p:spPr>
        <p:txBody>
          <a:bodyPr anchor="b">
            <a:normAutofit/>
          </a:bodyPr>
          <a:lstStyle>
            <a:lvl1pPr marL="0" indent="0" algn="ctr">
              <a:buNone/>
              <a:defRPr sz="3200">
                <a:solidFill>
                  <a:srgbClr val="FDC227"/>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39988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663972"/>
            <a:ext cx="10972800" cy="9362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400" b="0" i="0">
                <a:solidFill>
                  <a:srgbClr val="FDC227"/>
                </a:solidFill>
                <a:latin typeface="Lucida Grande"/>
                <a:cs typeface="Lucida Grande"/>
              </a:defRPr>
            </a:lvl1pPr>
            <a:lvl2pPr>
              <a:defRPr sz="2133" b="0" i="0">
                <a:latin typeface="Lucida Grande"/>
                <a:cs typeface="Lucida Grande"/>
              </a:defRPr>
            </a:lvl2pPr>
            <a:lvl3pPr>
              <a:defRPr sz="2133" b="0" i="0">
                <a:latin typeface="Lucida Grande"/>
                <a:cs typeface="Lucida Grande"/>
              </a:defRPr>
            </a:lvl3pPr>
            <a:lvl4pPr>
              <a:defRPr sz="2133" b="0" i="0">
                <a:latin typeface="Lucida Grande"/>
                <a:cs typeface="Lucida Grande"/>
              </a:defRPr>
            </a:lvl4pPr>
            <a:lvl5pPr>
              <a:defRPr sz="2133" b="0" i="0">
                <a:latin typeface="Lucida Grande"/>
                <a:cs typeface="Lucida Grand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77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15484"/>
            <a:ext cx="10972800" cy="919629"/>
          </a:xfrm>
          <a:prstGeom prst="rect">
            <a:avLst/>
          </a:prstGeom>
        </p:spPr>
        <p:txBody>
          <a:bodyPr/>
          <a:lstStyle>
            <a:lvl1pPr>
              <a:defRPr sz="4267" b="0" i="0" cap="none">
                <a:solidFill>
                  <a:srgbClr val="011C3C"/>
                </a:solidFill>
                <a:latin typeface="Lucida Grande"/>
                <a:cs typeface="Lucida Grande"/>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lgn="ctr">
              <a:buNone/>
              <a:defRPr sz="2667" b="0" i="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424140"/>
            <a:ext cx="5386917"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8" y="1535113"/>
            <a:ext cx="5389033" cy="639763"/>
          </a:xfrm>
        </p:spPr>
        <p:txBody>
          <a:bodyPr anchor="b">
            <a:normAutofit/>
          </a:bodyPr>
          <a:lstStyle>
            <a:lvl1pPr marL="0" indent="0" algn="ctr">
              <a:buNone/>
              <a:defRPr sz="2667" b="0">
                <a:solidFill>
                  <a:srgbClr val="FDC227"/>
                </a:solidFill>
                <a:effectLst/>
                <a:latin typeface="Lucida Grande"/>
                <a:cs typeface="Lucida Grande"/>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8" y="2424140"/>
            <a:ext cx="5389033" cy="3951288"/>
          </a:xfrm>
        </p:spPr>
        <p:txBody>
          <a:bodyPr/>
          <a:lstStyle>
            <a:lvl1pPr>
              <a:defRPr sz="2400">
                <a:latin typeface="Lucida Grande"/>
                <a:cs typeface="Lucida Grande"/>
              </a:defRPr>
            </a:lvl1pPr>
            <a:lvl2pPr>
              <a:defRPr sz="2133">
                <a:latin typeface="Lucida Grande"/>
                <a:cs typeface="Lucida Grande"/>
              </a:defRPr>
            </a:lvl2pPr>
            <a:lvl3pPr>
              <a:defRPr sz="2133">
                <a:latin typeface="Lucida Grande"/>
                <a:cs typeface="Lucida Grande"/>
              </a:defRPr>
            </a:lvl3pPr>
            <a:lvl4pPr>
              <a:defRPr sz="2133">
                <a:latin typeface="Lucida Grande"/>
                <a:cs typeface="Lucida Grande"/>
              </a:defRPr>
            </a:lvl4pPr>
            <a:lvl5pPr>
              <a:defRPr sz="2133">
                <a:latin typeface="Lucida Grande"/>
                <a:cs typeface="Lucida Grande"/>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1686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57824"/>
            <a:ext cx="10972800" cy="919629"/>
          </a:xfrm>
          <a:prstGeom prst="rect">
            <a:avLst/>
          </a:prstGeom>
        </p:spPr>
        <p:txBody>
          <a:bodyPr/>
          <a:lstStyle>
            <a:lvl1pPr>
              <a:defRPr sz="4000" b="0" i="0" cap="none">
                <a:solidFill>
                  <a:srgbClr val="011C3C"/>
                </a:solidFill>
                <a:latin typeface="Lucida Grande"/>
                <a:cs typeface="Lucida Grande"/>
              </a:defRPr>
            </a:lvl1pPr>
          </a:lstStyle>
          <a:p>
            <a:r>
              <a:rPr lang="en-US" smtClean="0"/>
              <a:t>Click to edit Master title style</a:t>
            </a:r>
            <a:endParaRPr lang="en-US" dirty="0"/>
          </a:p>
        </p:txBody>
      </p:sp>
    </p:spTree>
    <p:extLst>
      <p:ext uri="{BB962C8B-B14F-4D97-AF65-F5344CB8AC3E}">
        <p14:creationId xmlns:p14="http://schemas.microsoft.com/office/powerpoint/2010/main" val="188361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90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666793"/>
            <a:ext cx="4011084" cy="928791"/>
          </a:xfrm>
          <a:prstGeom prst="rect">
            <a:avLst/>
          </a:prstGeom>
        </p:spPr>
        <p:txBody>
          <a:bodyPr anchor="b"/>
          <a:lstStyle>
            <a:lvl1pPr algn="l">
              <a:defRPr sz="2667" b="0" i="0">
                <a:solidFill>
                  <a:srgbClr val="011C3C"/>
                </a:solidFill>
                <a:latin typeface="Lucida Grande"/>
                <a:cs typeface="Lucida Grande"/>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666768"/>
            <a:ext cx="6815667" cy="5619855"/>
          </a:xfrm>
        </p:spPr>
        <p:txBody>
          <a:bodyPr/>
          <a:lstStyle>
            <a:lvl1pPr>
              <a:defRPr sz="3733" b="0" i="0">
                <a:solidFill>
                  <a:srgbClr val="FDC227"/>
                </a:solidFill>
                <a:latin typeface="Lucida Grande"/>
                <a:cs typeface="Lucida Grande"/>
              </a:defRPr>
            </a:lvl1pPr>
            <a:lvl2pPr>
              <a:defRPr sz="3733" b="0" i="0">
                <a:latin typeface="Lucida Grande"/>
                <a:cs typeface="Lucida Grande"/>
              </a:defRPr>
            </a:lvl2pPr>
            <a:lvl3pPr>
              <a:defRPr sz="3200" b="0" i="0">
                <a:latin typeface="Lucida Grande"/>
                <a:cs typeface="Lucida Grande"/>
              </a:defRPr>
            </a:lvl3pPr>
            <a:lvl4pPr>
              <a:defRPr sz="2667" b="0" i="0">
                <a:latin typeface="Lucida Grande"/>
                <a:cs typeface="Lucida Grande"/>
              </a:defRPr>
            </a:lvl4pPr>
            <a:lvl5pPr>
              <a:defRPr sz="2667" b="0" i="0">
                <a:latin typeface="Lucida Grande"/>
                <a:cs typeface="Lucida Grande"/>
              </a:defRPr>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26" y="1595536"/>
            <a:ext cx="4011084" cy="4691063"/>
          </a:xfrm>
        </p:spPr>
        <p:txBody>
          <a:bodyPr/>
          <a:lstStyle>
            <a:lvl1pPr marL="0" indent="0">
              <a:buNone/>
              <a:defRPr sz="1867">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204704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667" b="0">
                <a:solidFill>
                  <a:srgbClr val="011C3C"/>
                </a:solidFill>
                <a:latin typeface="Lucida Grande"/>
                <a:cs typeface="Lucida Grande"/>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403"/>
            <a:ext cx="7315200" cy="804863"/>
          </a:xfrm>
        </p:spPr>
        <p:txBody>
          <a:bodyPr/>
          <a:lstStyle>
            <a:lvl1pPr marL="0" indent="0">
              <a:buNone/>
              <a:defRPr sz="1867" b="0" i="0">
                <a:solidFill>
                  <a:srgbClr val="7F7F7F"/>
                </a:solidFill>
                <a:latin typeface="Lucida Grande"/>
                <a:cs typeface="Lucida Grand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Tree>
    <p:extLst>
      <p:ext uri="{BB962C8B-B14F-4D97-AF65-F5344CB8AC3E}">
        <p14:creationId xmlns:p14="http://schemas.microsoft.com/office/powerpoint/2010/main" val="403271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650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333" kern="1200">
          <a:solidFill>
            <a:srgbClr val="011C3C"/>
          </a:solidFill>
          <a:latin typeface="Lucida Grande"/>
          <a:ea typeface="+mn-ea"/>
          <a:cs typeface="Lucida Grande"/>
        </a:defRPr>
      </a:lvl1pPr>
      <a:lvl2pPr marL="990575" indent="-380990" algn="l" defTabSz="609585" rtl="0" eaLnBrk="1" latinLnBrk="0" hangingPunct="1">
        <a:spcBef>
          <a:spcPct val="20000"/>
        </a:spcBef>
        <a:buFont typeface="Arial"/>
        <a:buChar char="–"/>
        <a:defRPr sz="2667" kern="1200">
          <a:solidFill>
            <a:schemeClr val="bg2">
              <a:lumMod val="50000"/>
            </a:schemeClr>
          </a:solidFill>
          <a:latin typeface="Lucida Grande"/>
          <a:ea typeface="+mn-ea"/>
          <a:cs typeface="Lucida Grande"/>
        </a:defRPr>
      </a:lvl2pPr>
      <a:lvl3pPr marL="1523962" indent="-304792" algn="l" defTabSz="609585" rtl="0" eaLnBrk="1" latinLnBrk="0" hangingPunct="1">
        <a:spcBef>
          <a:spcPct val="20000"/>
        </a:spcBef>
        <a:buFont typeface="Arial"/>
        <a:buChar char="•"/>
        <a:defRPr sz="2400" kern="1200">
          <a:solidFill>
            <a:schemeClr val="bg2">
              <a:lumMod val="50000"/>
            </a:schemeClr>
          </a:solidFill>
          <a:latin typeface="Lucida Grande"/>
          <a:ea typeface="+mn-ea"/>
          <a:cs typeface="Lucida Grande"/>
        </a:defRPr>
      </a:lvl3pPr>
      <a:lvl4pPr marL="2133547" indent="-304792" algn="l" defTabSz="609585" rtl="0" eaLnBrk="1" latinLnBrk="0" hangingPunct="1">
        <a:spcBef>
          <a:spcPct val="20000"/>
        </a:spcBef>
        <a:buFont typeface="Arial"/>
        <a:buChar char="–"/>
        <a:defRPr sz="2000" kern="1200">
          <a:solidFill>
            <a:schemeClr val="bg2">
              <a:lumMod val="50000"/>
            </a:schemeClr>
          </a:solidFill>
          <a:latin typeface="Lucida Grande"/>
          <a:ea typeface="+mn-ea"/>
          <a:cs typeface="Lucida Grande"/>
        </a:defRPr>
      </a:lvl4pPr>
      <a:lvl5pPr marL="2743131" indent="-304792" algn="l" defTabSz="609585" rtl="0" eaLnBrk="1" latinLnBrk="0" hangingPunct="1">
        <a:spcBef>
          <a:spcPct val="20000"/>
        </a:spcBef>
        <a:buFont typeface="Arial"/>
        <a:buChar char="»"/>
        <a:defRPr sz="1600" kern="1200">
          <a:solidFill>
            <a:schemeClr val="bg2">
              <a:lumMod val="50000"/>
            </a:schemeClr>
          </a:solidFill>
          <a:latin typeface="Lucida Grande"/>
          <a:ea typeface="+mn-ea"/>
          <a:cs typeface="Lucida Grande"/>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28256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iming>
    <p:tnLst>
      <p:par>
        <p:cTn id="1" dur="indefinite" restart="never" nodeType="tmRoot"/>
      </p:par>
    </p:tnLst>
  </p:timing>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333" kern="1200">
          <a:solidFill>
            <a:srgbClr val="011C3C"/>
          </a:solidFill>
          <a:latin typeface="Lucida Grande"/>
          <a:ea typeface="+mn-ea"/>
          <a:cs typeface="Lucida Grande"/>
        </a:defRPr>
      </a:lvl1pPr>
      <a:lvl2pPr marL="990575" indent="-380990" algn="l" defTabSz="609585" rtl="0" eaLnBrk="1" latinLnBrk="0" hangingPunct="1">
        <a:spcBef>
          <a:spcPct val="20000"/>
        </a:spcBef>
        <a:buFont typeface="Arial"/>
        <a:buChar char="–"/>
        <a:defRPr sz="2667" kern="1200">
          <a:solidFill>
            <a:schemeClr val="bg2">
              <a:lumMod val="50000"/>
            </a:schemeClr>
          </a:solidFill>
          <a:latin typeface="Lucida Grande"/>
          <a:ea typeface="+mn-ea"/>
          <a:cs typeface="Lucida Grande"/>
        </a:defRPr>
      </a:lvl2pPr>
      <a:lvl3pPr marL="1523962" indent="-304792" algn="l" defTabSz="609585" rtl="0" eaLnBrk="1" latinLnBrk="0" hangingPunct="1">
        <a:spcBef>
          <a:spcPct val="20000"/>
        </a:spcBef>
        <a:buFont typeface="Arial"/>
        <a:buChar char="•"/>
        <a:defRPr sz="2400" kern="1200">
          <a:solidFill>
            <a:schemeClr val="bg2">
              <a:lumMod val="50000"/>
            </a:schemeClr>
          </a:solidFill>
          <a:latin typeface="Lucida Grande"/>
          <a:ea typeface="+mn-ea"/>
          <a:cs typeface="Lucida Grande"/>
        </a:defRPr>
      </a:lvl3pPr>
      <a:lvl4pPr marL="2133547" indent="-304792" algn="l" defTabSz="609585" rtl="0" eaLnBrk="1" latinLnBrk="0" hangingPunct="1">
        <a:spcBef>
          <a:spcPct val="20000"/>
        </a:spcBef>
        <a:buFont typeface="Arial"/>
        <a:buChar char="–"/>
        <a:defRPr sz="2000" kern="1200">
          <a:solidFill>
            <a:schemeClr val="bg2">
              <a:lumMod val="50000"/>
            </a:schemeClr>
          </a:solidFill>
          <a:latin typeface="Lucida Grande"/>
          <a:ea typeface="+mn-ea"/>
          <a:cs typeface="Lucida Grande"/>
        </a:defRPr>
      </a:lvl4pPr>
      <a:lvl5pPr marL="2743131" indent="-304792" algn="l" defTabSz="609585" rtl="0" eaLnBrk="1" latinLnBrk="0" hangingPunct="1">
        <a:spcBef>
          <a:spcPct val="20000"/>
        </a:spcBef>
        <a:buFont typeface="Arial"/>
        <a:buChar char="»"/>
        <a:defRPr sz="1600" kern="1200">
          <a:solidFill>
            <a:schemeClr val="bg2">
              <a:lumMod val="50000"/>
            </a:schemeClr>
          </a:solidFill>
          <a:latin typeface="Lucida Grande"/>
          <a:ea typeface="+mn-ea"/>
          <a:cs typeface="Lucida Grande"/>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386099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iming>
    <p:tnLst>
      <p:par>
        <p:cTn id="1" dur="indefinite" restart="never" nodeType="tmRoot"/>
      </p:par>
    </p:tnLst>
  </p:timing>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333" kern="1200">
          <a:solidFill>
            <a:srgbClr val="011C3C"/>
          </a:solidFill>
          <a:latin typeface="Lucida Grande"/>
          <a:ea typeface="+mn-ea"/>
          <a:cs typeface="Lucida Grande"/>
        </a:defRPr>
      </a:lvl1pPr>
      <a:lvl2pPr marL="990575" indent="-380990" algn="l" defTabSz="609585" rtl="0" eaLnBrk="1" latinLnBrk="0" hangingPunct="1">
        <a:spcBef>
          <a:spcPct val="20000"/>
        </a:spcBef>
        <a:buFont typeface="Arial"/>
        <a:buChar char="–"/>
        <a:defRPr sz="2667" kern="1200">
          <a:solidFill>
            <a:schemeClr val="bg2">
              <a:lumMod val="50000"/>
            </a:schemeClr>
          </a:solidFill>
          <a:latin typeface="Lucida Grande"/>
          <a:ea typeface="+mn-ea"/>
          <a:cs typeface="Lucida Grande"/>
        </a:defRPr>
      </a:lvl2pPr>
      <a:lvl3pPr marL="1523962" indent="-304792" algn="l" defTabSz="609585" rtl="0" eaLnBrk="1" latinLnBrk="0" hangingPunct="1">
        <a:spcBef>
          <a:spcPct val="20000"/>
        </a:spcBef>
        <a:buFont typeface="Arial"/>
        <a:buChar char="•"/>
        <a:defRPr sz="2400" kern="1200">
          <a:solidFill>
            <a:schemeClr val="bg2">
              <a:lumMod val="50000"/>
            </a:schemeClr>
          </a:solidFill>
          <a:latin typeface="Lucida Grande"/>
          <a:ea typeface="+mn-ea"/>
          <a:cs typeface="Lucida Grande"/>
        </a:defRPr>
      </a:lvl3pPr>
      <a:lvl4pPr marL="2133547" indent="-304792" algn="l" defTabSz="609585" rtl="0" eaLnBrk="1" latinLnBrk="0" hangingPunct="1">
        <a:spcBef>
          <a:spcPct val="20000"/>
        </a:spcBef>
        <a:buFont typeface="Arial"/>
        <a:buChar char="–"/>
        <a:defRPr sz="2000" kern="1200">
          <a:solidFill>
            <a:schemeClr val="bg2">
              <a:lumMod val="50000"/>
            </a:schemeClr>
          </a:solidFill>
          <a:latin typeface="Lucida Grande"/>
          <a:ea typeface="+mn-ea"/>
          <a:cs typeface="Lucida Grande"/>
        </a:defRPr>
      </a:lvl4pPr>
      <a:lvl5pPr marL="2743131" indent="-304792" algn="l" defTabSz="609585" rtl="0" eaLnBrk="1" latinLnBrk="0" hangingPunct="1">
        <a:spcBef>
          <a:spcPct val="20000"/>
        </a:spcBef>
        <a:buFont typeface="Arial"/>
        <a:buChar char="»"/>
        <a:defRPr sz="1600" kern="1200">
          <a:solidFill>
            <a:schemeClr val="bg2">
              <a:lumMod val="50000"/>
            </a:schemeClr>
          </a:solidFill>
          <a:latin typeface="Lucida Grande"/>
          <a:ea typeface="+mn-ea"/>
          <a:cs typeface="Lucida Grande"/>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0.png"/><Relationship Id="rId1" Type="http://schemas.openxmlformats.org/officeDocument/2006/relationships/slideLayout" Target="../slideLayouts/slideLayout20.xml"/><Relationship Id="rId4" Type="http://schemas.openxmlformats.org/officeDocument/2006/relationships/hyperlink" Target="http://web.stanford.edu/~jurafsky/slp3/slides/19.ppt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nlp.stanford.edu/projects/glove/images/comparative_superlative.jpg"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hyperlink" Target="https://radimrehurek.com/gensi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www.aclweb.org/anthology/K/K15/K15-1015.pdf" TargetMode="External"/><Relationship Id="rId2" Type="http://schemas.openxmlformats.org/officeDocument/2006/relationships/hyperlink" Target="http://www.aclweb.org/anthology/P15-1109" TargetMode="Externa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hyperlink" Target="http://www.cs.toronto.edu/~graves/handwriting.html" TargetMode="External"/><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deeplearning.net/tutorial/lenet.html"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www.image-net.org/" TargetMode="Externa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deeplearning.net/tutorial/" TargetMode="External"/><Relationship Id="rId2" Type="http://schemas.openxmlformats.org/officeDocument/2006/relationships/hyperlink" Target="http://cs224d.stanford.edu/" TargetMode="External"/><Relationship Id="rId1" Type="http://schemas.openxmlformats.org/officeDocument/2006/relationships/slideLayout" Target="../slideLayouts/slideLayout20.xml"/><Relationship Id="rId4" Type="http://schemas.openxmlformats.org/officeDocument/2006/relationships/hyperlink" Target="http://web.eecs.umich.edu/~radev/dlnlp/list.txt"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906" y="1550797"/>
            <a:ext cx="11380983" cy="4403495"/>
          </a:xfrm>
        </p:spPr>
        <p:txBody>
          <a:bodyPr/>
          <a:lstStyle/>
          <a:p>
            <a:r>
              <a:rPr lang="en-US" sz="23999" dirty="0">
                <a:latin typeface="Rockwell Extra Bold" panose="02060903040505020403" pitchFamily="18" charset="0"/>
              </a:rPr>
              <a:t>NLP</a:t>
            </a:r>
          </a:p>
        </p:txBody>
      </p:sp>
    </p:spTree>
    <p:extLst>
      <p:ext uri="{BB962C8B-B14F-4D97-AF65-F5344CB8AC3E}">
        <p14:creationId xmlns:p14="http://schemas.microsoft.com/office/powerpoint/2010/main" val="87171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53065" y="299537"/>
            <a:ext cx="10972800" cy="919629"/>
          </a:xfrm>
          <a:prstGeom prst="rect">
            <a:avLst/>
          </a:prstGeom>
        </p:spPr>
        <p:txBody>
          <a:bodyPr lIns="121900" tIns="121900" rIns="121900" bIns="121900" anchor="t" anchorCtr="0">
            <a:noAutofit/>
          </a:bodyPr>
          <a:lstStyle/>
          <a:p>
            <a:pPr marL="1219170" lvl="1" indent="-304792"/>
            <a:r>
              <a:rPr lang="en" sz="4667" b="1" kern="1200" dirty="0">
                <a:solidFill>
                  <a:srgbClr val="FF0000"/>
                </a:solidFill>
                <a:effectLst>
                  <a:innerShdw blurRad="63500" dist="50800" dir="13500000">
                    <a:srgbClr val="000000">
                      <a:alpha val="50000"/>
                    </a:srgbClr>
                  </a:innerShdw>
                </a:effectLst>
                <a:latin typeface="Georgia"/>
                <a:ea typeface="+mj-ea"/>
                <a:cs typeface="Georgia"/>
              </a:rPr>
              <a:t>Supervised</a:t>
            </a:r>
            <a:r>
              <a:rPr lang="en" dirty="0"/>
              <a:t> </a:t>
            </a:r>
            <a:r>
              <a:rPr lang="en" sz="4667" b="1" kern="1200" dirty="0">
                <a:solidFill>
                  <a:srgbClr val="FF0000"/>
                </a:solidFill>
                <a:effectLst>
                  <a:innerShdw blurRad="63500" dist="50800" dir="13500000">
                    <a:srgbClr val="000000">
                      <a:alpha val="50000"/>
                    </a:srgbClr>
                  </a:innerShdw>
                </a:effectLst>
                <a:latin typeface="Georgia"/>
                <a:ea typeface="+mj-ea"/>
                <a:cs typeface="Georgia"/>
              </a:rPr>
              <a:t>Machine </a:t>
            </a:r>
            <a:r>
              <a:rPr lang="en" sz="4667" b="1" kern="1200" dirty="0" smtClean="0">
                <a:solidFill>
                  <a:srgbClr val="FF0000"/>
                </a:solidFill>
                <a:effectLst>
                  <a:innerShdw blurRad="63500" dist="50800" dir="13500000">
                    <a:srgbClr val="000000">
                      <a:alpha val="50000"/>
                    </a:srgbClr>
                  </a:innerShdw>
                </a:effectLst>
                <a:latin typeface="Georgia"/>
                <a:ea typeface="+mj-ea"/>
                <a:cs typeface="Georgia"/>
              </a:rPr>
              <a:t>Learning</a:t>
            </a:r>
            <a:endParaRPr lang="en" dirty="0"/>
          </a:p>
        </p:txBody>
      </p:sp>
      <p:grpSp>
        <p:nvGrpSpPr>
          <p:cNvPr id="6" name="Group 5"/>
          <p:cNvGrpSpPr/>
          <p:nvPr/>
        </p:nvGrpSpPr>
        <p:grpSpPr>
          <a:xfrm>
            <a:off x="6104296" y="1336499"/>
            <a:ext cx="891934" cy="1462799"/>
            <a:chOff x="6104296" y="1336499"/>
            <a:chExt cx="891934" cy="1462799"/>
          </a:xfrm>
        </p:grpSpPr>
        <p:grpSp>
          <p:nvGrpSpPr>
            <p:cNvPr id="91" name="Shape 91"/>
            <p:cNvGrpSpPr/>
            <p:nvPr/>
          </p:nvGrpSpPr>
          <p:grpSpPr>
            <a:xfrm rot="5400000">
              <a:off x="6060430" y="1863499"/>
              <a:ext cx="1462799" cy="408800"/>
              <a:chOff x="3740200" y="4271150"/>
              <a:chExt cx="1097099" cy="306600"/>
            </a:xfrm>
            <a:solidFill>
              <a:schemeClr val="bg1"/>
            </a:solidFill>
          </p:grpSpPr>
          <p:sp>
            <p:nvSpPr>
              <p:cNvPr id="92" name="Shape 92"/>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3" name="Shape 93"/>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4" name="Shape 94"/>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96" name="Shape 96"/>
            <p:cNvSpPr txBox="1"/>
            <p:nvPr/>
          </p:nvSpPr>
          <p:spPr>
            <a:xfrm>
              <a:off x="6104296" y="2067899"/>
              <a:ext cx="424800" cy="566399"/>
            </a:xfrm>
            <a:prstGeom prst="rect">
              <a:avLst/>
            </a:prstGeom>
            <a:noFill/>
            <a:ln>
              <a:noFill/>
            </a:ln>
          </p:spPr>
          <p:txBody>
            <a:bodyPr lIns="121900" tIns="121900" rIns="121900" bIns="121900" anchor="t" anchorCtr="0">
              <a:noAutofit/>
            </a:bodyPr>
            <a:lstStyle/>
            <a:p>
              <a:r>
                <a:rPr lang="en" sz="3200" dirty="0"/>
                <a:t>x</a:t>
              </a:r>
            </a:p>
          </p:txBody>
        </p:sp>
      </p:grpSp>
      <p:grpSp>
        <p:nvGrpSpPr>
          <p:cNvPr id="115" name="Shape 115"/>
          <p:cNvGrpSpPr/>
          <p:nvPr/>
        </p:nvGrpSpPr>
        <p:grpSpPr>
          <a:xfrm>
            <a:off x="6104297" y="1084253"/>
            <a:ext cx="4770030" cy="1953516"/>
            <a:chOff x="6123635" y="621440"/>
            <a:chExt cx="3577522" cy="1465137"/>
          </a:xfrm>
        </p:grpSpPr>
        <p:sp>
          <p:nvSpPr>
            <p:cNvPr id="116" name="Shape 116"/>
            <p:cNvSpPr/>
            <p:nvPr/>
          </p:nvSpPr>
          <p:spPr>
            <a:xfrm>
              <a:off x="6123635" y="621440"/>
              <a:ext cx="950400" cy="1465137"/>
            </a:xfrm>
            <a:prstGeom prst="ellipse">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117" name="Shape 117"/>
            <p:cNvSpPr txBox="1"/>
            <p:nvPr/>
          </p:nvSpPr>
          <p:spPr>
            <a:xfrm>
              <a:off x="6988034" y="1223170"/>
              <a:ext cx="2713123" cy="572699"/>
            </a:xfrm>
            <a:prstGeom prst="rect">
              <a:avLst/>
            </a:prstGeom>
            <a:noFill/>
            <a:ln>
              <a:noFill/>
            </a:ln>
          </p:spPr>
          <p:txBody>
            <a:bodyPr lIns="121900" tIns="121900" rIns="121900" bIns="121900" anchor="t" anchorCtr="0">
              <a:noAutofit/>
            </a:bodyPr>
            <a:lstStyle/>
            <a:p>
              <a:r>
                <a:rPr lang="en" sz="3200" dirty="0" smtClean="0">
                  <a:solidFill>
                    <a:srgbClr val="FF0000"/>
                  </a:solidFill>
                </a:rPr>
                <a:t>Input feature vector</a:t>
              </a:r>
              <a:endParaRPr lang="en" sz="3200" dirty="0">
                <a:solidFill>
                  <a:srgbClr val="FF0000"/>
                </a:solidFill>
              </a:endParaRPr>
            </a:p>
          </p:txBody>
        </p:sp>
      </p:grpSp>
      <p:sp>
        <p:nvSpPr>
          <p:cNvPr id="55" name="Oval 54"/>
          <p:cNvSpPr/>
          <p:nvPr/>
        </p:nvSpPr>
        <p:spPr>
          <a:xfrm>
            <a:off x="5300267" y="1854147"/>
            <a:ext cx="182880" cy="182880"/>
          </a:xfrm>
          <a:prstGeom prst="ellipse">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nvGrpSpPr>
          <p:cNvPr id="9" name="Group 8"/>
          <p:cNvGrpSpPr/>
          <p:nvPr/>
        </p:nvGrpSpPr>
        <p:grpSpPr>
          <a:xfrm>
            <a:off x="2787864" y="3009461"/>
            <a:ext cx="4208366" cy="1749030"/>
            <a:chOff x="2787864" y="3009461"/>
            <a:chExt cx="4208366" cy="1749030"/>
          </a:xfrm>
        </p:grpSpPr>
        <p:sp>
          <p:nvSpPr>
            <p:cNvPr id="3" name="Down Arrow 2"/>
            <p:cNvSpPr/>
            <p:nvPr/>
          </p:nvSpPr>
          <p:spPr>
            <a:xfrm>
              <a:off x="4742909" y="3326338"/>
              <a:ext cx="284607" cy="661354"/>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Shape 103"/>
            <p:cNvSpPr/>
            <p:nvPr/>
          </p:nvSpPr>
          <p:spPr>
            <a:xfrm>
              <a:off x="4516963" y="3987692"/>
              <a:ext cx="739199" cy="770799"/>
            </a:xfrm>
            <a:prstGeom prst="ellipse">
              <a:avLst/>
            </a:prstGeom>
            <a:gradFill flip="none" rotWithShape="1">
              <a:gsLst>
                <a:gs pos="0">
                  <a:srgbClr val="85ABFF">
                    <a:shade val="30000"/>
                    <a:satMod val="115000"/>
                  </a:srgbClr>
                </a:gs>
                <a:gs pos="50000">
                  <a:srgbClr val="85ABFF">
                    <a:shade val="67500"/>
                    <a:satMod val="115000"/>
                  </a:srgbClr>
                </a:gs>
                <a:gs pos="100000">
                  <a:srgbClr val="85ABFF">
                    <a:shade val="100000"/>
                    <a:satMod val="115000"/>
                  </a:srgbClr>
                </a:gs>
              </a:gsLst>
              <a:lin ang="10800000" scaled="1"/>
              <a:tileRect/>
            </a:gra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3200" dirty="0"/>
                <a:t>σ</a:t>
              </a:r>
            </a:p>
          </p:txBody>
        </p:sp>
        <p:sp>
          <p:nvSpPr>
            <p:cNvPr id="4" name="Left Brace 3"/>
            <p:cNvSpPr/>
            <p:nvPr/>
          </p:nvSpPr>
          <p:spPr>
            <a:xfrm rot="16200000">
              <a:off x="4648247" y="1149078"/>
              <a:ext cx="487600" cy="4208366"/>
            </a:xfrm>
            <a:prstGeom prst="leftBrace">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4600578" y="4758492"/>
            <a:ext cx="582938" cy="1903436"/>
            <a:chOff x="4600578" y="4758492"/>
            <a:chExt cx="582938" cy="1903436"/>
          </a:xfrm>
        </p:grpSpPr>
        <p:sp>
          <p:nvSpPr>
            <p:cNvPr id="5" name="Rectangle 4"/>
            <p:cNvSpPr/>
            <p:nvPr/>
          </p:nvSpPr>
          <p:spPr>
            <a:xfrm>
              <a:off x="4600578" y="5418806"/>
              <a:ext cx="582938" cy="1243122"/>
            </a:xfrm>
            <a:prstGeom prst="rect">
              <a:avLst/>
            </a:prstGeom>
            <a:solidFill>
              <a:schemeClr val="bg1"/>
            </a:solid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cy-GB" sz="2400" dirty="0" smtClean="0">
                  <a:solidFill>
                    <a:schemeClr val="tx1"/>
                  </a:solidFill>
                </a:rPr>
                <a:t>ŷ</a:t>
              </a:r>
              <a:endParaRPr lang="en-US" sz="2400" dirty="0">
                <a:solidFill>
                  <a:schemeClr val="tx1"/>
                </a:solidFill>
              </a:endParaRPr>
            </a:p>
          </p:txBody>
        </p:sp>
        <p:sp>
          <p:nvSpPr>
            <p:cNvPr id="60" name="Down Arrow 59"/>
            <p:cNvSpPr/>
            <p:nvPr/>
          </p:nvSpPr>
          <p:spPr>
            <a:xfrm>
              <a:off x="4749743" y="4758492"/>
              <a:ext cx="277773" cy="528866"/>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363064" y="1598459"/>
            <a:ext cx="1957939" cy="817599"/>
            <a:chOff x="2363064" y="1598459"/>
            <a:chExt cx="1957939" cy="817599"/>
          </a:xfrm>
        </p:grpSpPr>
        <p:grpSp>
          <p:nvGrpSpPr>
            <p:cNvPr id="97" name="Shape 97"/>
            <p:cNvGrpSpPr/>
            <p:nvPr/>
          </p:nvGrpSpPr>
          <p:grpSpPr>
            <a:xfrm>
              <a:off x="2858204" y="1598459"/>
              <a:ext cx="1462799" cy="408800"/>
              <a:chOff x="3740200" y="4271150"/>
              <a:chExt cx="1097099" cy="306600"/>
            </a:xfrm>
            <a:solidFill>
              <a:schemeClr val="bg1"/>
            </a:solidFill>
          </p:grpSpPr>
          <p:sp>
            <p:nvSpPr>
              <p:cNvPr id="98" name="Shape 98"/>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9" name="Shape 99"/>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00" name="Shape 100"/>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102" name="Shape 102"/>
            <p:cNvSpPr txBox="1"/>
            <p:nvPr/>
          </p:nvSpPr>
          <p:spPr>
            <a:xfrm>
              <a:off x="2363064" y="1624164"/>
              <a:ext cx="424800" cy="566399"/>
            </a:xfrm>
            <a:prstGeom prst="rect">
              <a:avLst/>
            </a:prstGeom>
            <a:noFill/>
            <a:ln>
              <a:noFill/>
            </a:ln>
          </p:spPr>
          <p:txBody>
            <a:bodyPr lIns="121900" tIns="121900" rIns="121900" bIns="121900" anchor="t" anchorCtr="0">
              <a:noAutofit/>
            </a:bodyPr>
            <a:lstStyle/>
            <a:p>
              <a:r>
                <a:rPr lang="en" sz="3200" dirty="0"/>
                <a:t>w</a:t>
              </a:r>
            </a:p>
          </p:txBody>
        </p:sp>
        <p:grpSp>
          <p:nvGrpSpPr>
            <p:cNvPr id="62" name="Shape 97"/>
            <p:cNvGrpSpPr/>
            <p:nvPr/>
          </p:nvGrpSpPr>
          <p:grpSpPr>
            <a:xfrm>
              <a:off x="2857335" y="2007258"/>
              <a:ext cx="1462799" cy="408800"/>
              <a:chOff x="3740200" y="4271150"/>
              <a:chExt cx="1097099" cy="306600"/>
            </a:xfrm>
            <a:solidFill>
              <a:schemeClr val="bg1"/>
            </a:solidFill>
          </p:grpSpPr>
          <p:sp>
            <p:nvSpPr>
              <p:cNvPr id="63" name="Shape 98"/>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64" name="Shape 99"/>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65" name="Shape 100"/>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grpSp>
      <p:grpSp>
        <p:nvGrpSpPr>
          <p:cNvPr id="2" name="Group 1"/>
          <p:cNvGrpSpPr/>
          <p:nvPr/>
        </p:nvGrpSpPr>
        <p:grpSpPr>
          <a:xfrm>
            <a:off x="2363064" y="5287356"/>
            <a:ext cx="3155748" cy="1570643"/>
            <a:chOff x="2363064" y="5287356"/>
            <a:chExt cx="3155748" cy="1570643"/>
          </a:xfrm>
        </p:grpSpPr>
        <p:sp>
          <p:nvSpPr>
            <p:cNvPr id="29" name="Shape 116"/>
            <p:cNvSpPr/>
            <p:nvPr/>
          </p:nvSpPr>
          <p:spPr>
            <a:xfrm>
              <a:off x="4251612" y="5287356"/>
              <a:ext cx="1267200" cy="1570643"/>
            </a:xfrm>
            <a:prstGeom prst="ellipse">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0" name="Shape 117"/>
            <p:cNvSpPr txBox="1"/>
            <p:nvPr/>
          </p:nvSpPr>
          <p:spPr>
            <a:xfrm>
              <a:off x="2363064" y="5658567"/>
              <a:ext cx="1908340" cy="763599"/>
            </a:xfrm>
            <a:prstGeom prst="rect">
              <a:avLst/>
            </a:prstGeom>
            <a:noFill/>
            <a:ln>
              <a:noFill/>
            </a:ln>
          </p:spPr>
          <p:txBody>
            <a:bodyPr lIns="121900" tIns="121900" rIns="121900" bIns="121900" anchor="t" anchorCtr="0">
              <a:noAutofit/>
            </a:bodyPr>
            <a:lstStyle/>
            <a:p>
              <a:pPr algn="r"/>
              <a:r>
                <a:rPr lang="en" sz="3200" dirty="0" smtClean="0">
                  <a:solidFill>
                    <a:srgbClr val="FF0000"/>
                  </a:solidFill>
                </a:rPr>
                <a:t>Predicted </a:t>
              </a:r>
            </a:p>
            <a:p>
              <a:pPr algn="r"/>
              <a:r>
                <a:rPr lang="en" sz="3200" dirty="0" smtClean="0">
                  <a:solidFill>
                    <a:srgbClr val="FF0000"/>
                  </a:solidFill>
                </a:rPr>
                <a:t>value</a:t>
              </a:r>
              <a:endParaRPr lang="en" sz="3200" dirty="0">
                <a:solidFill>
                  <a:srgbClr val="FF0000"/>
                </a:solidFill>
              </a:endParaRPr>
            </a:p>
          </p:txBody>
        </p:sp>
      </p:grpSp>
      <p:sp>
        <p:nvSpPr>
          <p:cNvPr id="36" name="Shape 117"/>
          <p:cNvSpPr txBox="1"/>
          <p:nvPr/>
        </p:nvSpPr>
        <p:spPr>
          <a:xfrm>
            <a:off x="2176779" y="3497062"/>
            <a:ext cx="2359582" cy="763599"/>
          </a:xfrm>
          <a:prstGeom prst="rect">
            <a:avLst/>
          </a:prstGeom>
          <a:noFill/>
          <a:ln>
            <a:noFill/>
          </a:ln>
        </p:spPr>
        <p:txBody>
          <a:bodyPr lIns="121900" tIns="121900" rIns="121900" bIns="121900" anchor="t" anchorCtr="0">
            <a:noAutofit/>
          </a:bodyPr>
          <a:lstStyle/>
          <a:p>
            <a:pPr algn="r"/>
            <a:r>
              <a:rPr lang="en" sz="3200" dirty="0" smtClean="0">
                <a:solidFill>
                  <a:srgbClr val="FF0000"/>
                </a:solidFill>
              </a:rPr>
              <a:t>Sigmoid or other nonlinearity</a:t>
            </a:r>
            <a:endParaRPr lang="en" sz="3200" dirty="0">
              <a:solidFill>
                <a:srgbClr val="FF0000"/>
              </a:solidFill>
            </a:endParaRPr>
          </a:p>
        </p:txBody>
      </p:sp>
      <p:grpSp>
        <p:nvGrpSpPr>
          <p:cNvPr id="39" name="Shape 118"/>
          <p:cNvGrpSpPr/>
          <p:nvPr/>
        </p:nvGrpSpPr>
        <p:grpSpPr>
          <a:xfrm>
            <a:off x="163701" y="1403127"/>
            <a:ext cx="4571983" cy="1231168"/>
            <a:chOff x="-1627705" y="1919789"/>
            <a:chExt cx="3428988" cy="923377"/>
          </a:xfrm>
        </p:grpSpPr>
        <p:sp>
          <p:nvSpPr>
            <p:cNvPr id="40" name="Shape 119"/>
            <p:cNvSpPr/>
            <p:nvPr/>
          </p:nvSpPr>
          <p:spPr>
            <a:xfrm>
              <a:off x="22040" y="1919789"/>
              <a:ext cx="1779243" cy="923377"/>
            </a:xfrm>
            <a:prstGeom prst="ellipse">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41" name="Shape 120"/>
            <p:cNvSpPr txBox="1"/>
            <p:nvPr/>
          </p:nvSpPr>
          <p:spPr>
            <a:xfrm>
              <a:off x="-1627705" y="1984118"/>
              <a:ext cx="2407800" cy="572699"/>
            </a:xfrm>
            <a:prstGeom prst="rect">
              <a:avLst/>
            </a:prstGeom>
            <a:noFill/>
            <a:ln>
              <a:noFill/>
            </a:ln>
          </p:spPr>
          <p:txBody>
            <a:bodyPr lIns="121900" tIns="121900" rIns="121900" bIns="121900" anchor="t" anchorCtr="0">
              <a:noAutofit/>
            </a:bodyPr>
            <a:lstStyle/>
            <a:p>
              <a:r>
                <a:rPr lang="en" sz="3200" dirty="0">
                  <a:solidFill>
                    <a:srgbClr val="FF0000"/>
                  </a:solidFill>
                </a:rPr>
                <a:t>Parameters</a:t>
              </a:r>
            </a:p>
            <a:p>
              <a:r>
                <a:rPr lang="en" sz="3200" dirty="0">
                  <a:solidFill>
                    <a:srgbClr val="FF0000"/>
                  </a:solidFill>
                </a:rPr>
                <a:t>(things we're learning)</a:t>
              </a:r>
            </a:p>
          </p:txBody>
        </p:sp>
      </p:grpSp>
    </p:spTree>
    <p:extLst>
      <p:ext uri="{BB962C8B-B14F-4D97-AF65-F5344CB8AC3E}">
        <p14:creationId xmlns:p14="http://schemas.microsoft.com/office/powerpoint/2010/main" val="163763062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6" grpId="0"/>
      <p:bldP spid="3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553065" y="299537"/>
            <a:ext cx="10972800" cy="919629"/>
          </a:xfrm>
          <a:prstGeom prst="rect">
            <a:avLst/>
          </a:prstGeom>
        </p:spPr>
        <p:txBody>
          <a:bodyPr lIns="121900" tIns="121900" rIns="121900" bIns="121900" anchor="t" anchorCtr="0">
            <a:noAutofit/>
          </a:bodyPr>
          <a:lstStyle/>
          <a:p>
            <a:pPr marL="1219170" lvl="1" indent="-304792"/>
            <a:r>
              <a:rPr lang="en" sz="4667" b="1" kern="1200" dirty="0">
                <a:solidFill>
                  <a:srgbClr val="FF0000"/>
                </a:solidFill>
                <a:effectLst>
                  <a:innerShdw blurRad="63500" dist="50800" dir="13500000">
                    <a:srgbClr val="000000">
                      <a:alpha val="50000"/>
                    </a:srgbClr>
                  </a:innerShdw>
                </a:effectLst>
                <a:latin typeface="Georgia"/>
                <a:ea typeface="+mj-ea"/>
                <a:cs typeface="Georgia"/>
              </a:rPr>
              <a:t>Supervised</a:t>
            </a:r>
            <a:r>
              <a:rPr lang="en" dirty="0"/>
              <a:t> </a:t>
            </a:r>
            <a:r>
              <a:rPr lang="en" sz="4667" b="1" kern="1200" dirty="0">
                <a:solidFill>
                  <a:srgbClr val="FF0000"/>
                </a:solidFill>
                <a:effectLst>
                  <a:innerShdw blurRad="63500" dist="50800" dir="13500000">
                    <a:srgbClr val="000000">
                      <a:alpha val="50000"/>
                    </a:srgbClr>
                  </a:innerShdw>
                </a:effectLst>
                <a:latin typeface="Georgia"/>
                <a:ea typeface="+mj-ea"/>
                <a:cs typeface="Georgia"/>
              </a:rPr>
              <a:t>Machine </a:t>
            </a:r>
            <a:r>
              <a:rPr lang="en" sz="4667" b="1" kern="1200" dirty="0" smtClean="0">
                <a:solidFill>
                  <a:srgbClr val="FF0000"/>
                </a:solidFill>
                <a:effectLst>
                  <a:innerShdw blurRad="63500" dist="50800" dir="13500000">
                    <a:srgbClr val="000000">
                      <a:alpha val="50000"/>
                    </a:srgbClr>
                  </a:innerShdw>
                </a:effectLst>
                <a:latin typeface="Georgia"/>
                <a:ea typeface="+mj-ea"/>
                <a:cs typeface="Georgia"/>
              </a:rPr>
              <a:t>Learning</a:t>
            </a:r>
            <a:endParaRPr lang="en" dirty="0"/>
          </a:p>
        </p:txBody>
      </p:sp>
      <p:grpSp>
        <p:nvGrpSpPr>
          <p:cNvPr id="6" name="Group 5"/>
          <p:cNvGrpSpPr/>
          <p:nvPr/>
        </p:nvGrpSpPr>
        <p:grpSpPr>
          <a:xfrm>
            <a:off x="6104296" y="1336499"/>
            <a:ext cx="891934" cy="1462799"/>
            <a:chOff x="6104296" y="1336499"/>
            <a:chExt cx="891934" cy="1462799"/>
          </a:xfrm>
        </p:grpSpPr>
        <p:grpSp>
          <p:nvGrpSpPr>
            <p:cNvPr id="91" name="Shape 91"/>
            <p:cNvGrpSpPr/>
            <p:nvPr/>
          </p:nvGrpSpPr>
          <p:grpSpPr>
            <a:xfrm rot="5400000">
              <a:off x="6060430" y="1863499"/>
              <a:ext cx="1462799" cy="408800"/>
              <a:chOff x="3740200" y="4271150"/>
              <a:chExt cx="1097099" cy="306600"/>
            </a:xfrm>
            <a:solidFill>
              <a:schemeClr val="bg1"/>
            </a:solidFill>
          </p:grpSpPr>
          <p:sp>
            <p:nvSpPr>
              <p:cNvPr id="92" name="Shape 92"/>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3" name="Shape 93"/>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4" name="Shape 94"/>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96" name="Shape 96"/>
            <p:cNvSpPr txBox="1"/>
            <p:nvPr/>
          </p:nvSpPr>
          <p:spPr>
            <a:xfrm>
              <a:off x="6104296" y="2067899"/>
              <a:ext cx="424800" cy="566399"/>
            </a:xfrm>
            <a:prstGeom prst="rect">
              <a:avLst/>
            </a:prstGeom>
            <a:noFill/>
            <a:ln>
              <a:noFill/>
            </a:ln>
          </p:spPr>
          <p:txBody>
            <a:bodyPr lIns="121900" tIns="121900" rIns="121900" bIns="121900" anchor="t" anchorCtr="0">
              <a:noAutofit/>
            </a:bodyPr>
            <a:lstStyle/>
            <a:p>
              <a:r>
                <a:rPr lang="en" sz="3200" dirty="0"/>
                <a:t>x</a:t>
              </a:r>
            </a:p>
          </p:txBody>
        </p:sp>
      </p:grpSp>
      <p:grpSp>
        <p:nvGrpSpPr>
          <p:cNvPr id="97" name="Shape 97"/>
          <p:cNvGrpSpPr/>
          <p:nvPr/>
        </p:nvGrpSpPr>
        <p:grpSpPr>
          <a:xfrm>
            <a:off x="2858204" y="1598459"/>
            <a:ext cx="1462799" cy="408800"/>
            <a:chOff x="3740200" y="4271150"/>
            <a:chExt cx="1097099" cy="306600"/>
          </a:xfrm>
          <a:solidFill>
            <a:schemeClr val="bg1"/>
          </a:solidFill>
        </p:grpSpPr>
        <p:sp>
          <p:nvSpPr>
            <p:cNvPr id="98" name="Shape 98"/>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99" name="Shape 99"/>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100" name="Shape 100"/>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102" name="Shape 102"/>
          <p:cNvSpPr txBox="1"/>
          <p:nvPr/>
        </p:nvSpPr>
        <p:spPr>
          <a:xfrm>
            <a:off x="2363064" y="1624164"/>
            <a:ext cx="424800" cy="566399"/>
          </a:xfrm>
          <a:prstGeom prst="rect">
            <a:avLst/>
          </a:prstGeom>
          <a:noFill/>
          <a:ln>
            <a:noFill/>
          </a:ln>
        </p:spPr>
        <p:txBody>
          <a:bodyPr lIns="121900" tIns="121900" rIns="121900" bIns="121900" anchor="t" anchorCtr="0">
            <a:noAutofit/>
          </a:bodyPr>
          <a:lstStyle/>
          <a:p>
            <a:r>
              <a:rPr lang="en" sz="3200" dirty="0"/>
              <a:t>w</a:t>
            </a:r>
          </a:p>
        </p:txBody>
      </p:sp>
      <p:sp>
        <p:nvSpPr>
          <p:cNvPr id="55" name="Oval 54"/>
          <p:cNvSpPr/>
          <p:nvPr/>
        </p:nvSpPr>
        <p:spPr>
          <a:xfrm>
            <a:off x="5300267" y="1854147"/>
            <a:ext cx="182880" cy="182880"/>
          </a:xfrm>
          <a:prstGeom prst="ellipse">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Down Arrow 2"/>
          <p:cNvSpPr/>
          <p:nvPr/>
        </p:nvSpPr>
        <p:spPr>
          <a:xfrm>
            <a:off x="4742909" y="3326338"/>
            <a:ext cx="284607" cy="661354"/>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Shape 103"/>
          <p:cNvSpPr/>
          <p:nvPr/>
        </p:nvSpPr>
        <p:spPr>
          <a:xfrm>
            <a:off x="4516963" y="3987692"/>
            <a:ext cx="739199" cy="770799"/>
          </a:xfrm>
          <a:prstGeom prst="ellipse">
            <a:avLst/>
          </a:prstGeom>
          <a:gradFill flip="none" rotWithShape="1">
            <a:gsLst>
              <a:gs pos="0">
                <a:srgbClr val="85ABFF">
                  <a:shade val="30000"/>
                  <a:satMod val="115000"/>
                </a:srgbClr>
              </a:gs>
              <a:gs pos="50000">
                <a:srgbClr val="85ABFF">
                  <a:shade val="67500"/>
                  <a:satMod val="115000"/>
                </a:srgbClr>
              </a:gs>
              <a:gs pos="100000">
                <a:srgbClr val="85ABFF">
                  <a:shade val="100000"/>
                  <a:satMod val="115000"/>
                </a:srgbClr>
              </a:gs>
            </a:gsLst>
            <a:lin ang="10800000" scaled="1"/>
            <a:tileRect/>
          </a:gra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en" sz="3200" dirty="0"/>
              <a:t>σ</a:t>
            </a:r>
          </a:p>
        </p:txBody>
      </p:sp>
      <p:sp>
        <p:nvSpPr>
          <p:cNvPr id="4" name="Left Brace 3"/>
          <p:cNvSpPr/>
          <p:nvPr/>
        </p:nvSpPr>
        <p:spPr>
          <a:xfrm rot="16200000">
            <a:off x="4648247" y="1149078"/>
            <a:ext cx="487600" cy="4208366"/>
          </a:xfrm>
          <a:prstGeom prst="leftBrace">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600578" y="5418806"/>
            <a:ext cx="582938" cy="1243122"/>
          </a:xfrm>
          <a:prstGeom prst="rect">
            <a:avLst/>
          </a:prstGeom>
          <a:solidFill>
            <a:schemeClr val="bg1"/>
          </a:solid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cy-GB" sz="2400" dirty="0" smtClean="0">
                <a:solidFill>
                  <a:schemeClr val="tx1"/>
                </a:solidFill>
              </a:rPr>
              <a:t>ŷ</a:t>
            </a:r>
            <a:endParaRPr lang="en-US" sz="2400" dirty="0">
              <a:solidFill>
                <a:schemeClr val="tx1"/>
              </a:solidFill>
            </a:endParaRPr>
          </a:p>
        </p:txBody>
      </p:sp>
      <p:sp>
        <p:nvSpPr>
          <p:cNvPr id="60" name="Down Arrow 59"/>
          <p:cNvSpPr/>
          <p:nvPr/>
        </p:nvSpPr>
        <p:spPr>
          <a:xfrm>
            <a:off x="4749743" y="4758492"/>
            <a:ext cx="277773" cy="528866"/>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Shape 97"/>
          <p:cNvGrpSpPr/>
          <p:nvPr/>
        </p:nvGrpSpPr>
        <p:grpSpPr>
          <a:xfrm>
            <a:off x="2857335" y="2007258"/>
            <a:ext cx="1462799" cy="408800"/>
            <a:chOff x="3740200" y="4271150"/>
            <a:chExt cx="1097099" cy="306600"/>
          </a:xfrm>
          <a:solidFill>
            <a:schemeClr val="bg1"/>
          </a:solidFill>
        </p:grpSpPr>
        <p:sp>
          <p:nvSpPr>
            <p:cNvPr id="63" name="Shape 98"/>
            <p:cNvSpPr/>
            <p:nvPr/>
          </p:nvSpPr>
          <p:spPr>
            <a:xfrm>
              <a:off x="37402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64" name="Shape 99"/>
            <p:cNvSpPr/>
            <p:nvPr/>
          </p:nvSpPr>
          <p:spPr>
            <a:xfrm>
              <a:off x="41059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65" name="Shape 100"/>
            <p:cNvSpPr/>
            <p:nvPr/>
          </p:nvSpPr>
          <p:spPr>
            <a:xfrm>
              <a:off x="4471600" y="4271150"/>
              <a:ext cx="365699" cy="306600"/>
            </a:xfrm>
            <a:prstGeom prst="rect">
              <a:avLst/>
            </a:prstGeom>
            <a:grp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grpSp>
      <p:sp>
        <p:nvSpPr>
          <p:cNvPr id="33" name="Rectangle 32"/>
          <p:cNvSpPr/>
          <p:nvPr/>
        </p:nvSpPr>
        <p:spPr>
          <a:xfrm>
            <a:off x="6208891" y="5418805"/>
            <a:ext cx="582938" cy="1243122"/>
          </a:xfrm>
          <a:prstGeom prst="rect">
            <a:avLst/>
          </a:prstGeom>
          <a:solidFill>
            <a:schemeClr val="bg1"/>
          </a:solidFill>
          <a:ln w="2857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cy-GB" sz="2400" dirty="0"/>
              <a:t>y</a:t>
            </a:r>
            <a:endParaRPr lang="en-US" sz="2400" dirty="0">
              <a:solidFill>
                <a:schemeClr val="tx1"/>
              </a:solidFill>
            </a:endParaRPr>
          </a:p>
        </p:txBody>
      </p:sp>
      <p:grpSp>
        <p:nvGrpSpPr>
          <p:cNvPr id="8" name="Group 7"/>
          <p:cNvGrpSpPr/>
          <p:nvPr/>
        </p:nvGrpSpPr>
        <p:grpSpPr>
          <a:xfrm>
            <a:off x="5847986" y="5255044"/>
            <a:ext cx="3056584" cy="1570643"/>
            <a:chOff x="5847986" y="5255044"/>
            <a:chExt cx="3056584" cy="1570643"/>
          </a:xfrm>
        </p:grpSpPr>
        <p:sp>
          <p:nvSpPr>
            <p:cNvPr id="34" name="Shape 116"/>
            <p:cNvSpPr/>
            <p:nvPr/>
          </p:nvSpPr>
          <p:spPr>
            <a:xfrm>
              <a:off x="5847986" y="5255044"/>
              <a:ext cx="1267200" cy="1570643"/>
            </a:xfrm>
            <a:prstGeom prst="ellipse">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5" name="Shape 117"/>
            <p:cNvSpPr txBox="1"/>
            <p:nvPr/>
          </p:nvSpPr>
          <p:spPr>
            <a:xfrm>
              <a:off x="6996230" y="5557749"/>
              <a:ext cx="1908340" cy="763599"/>
            </a:xfrm>
            <a:prstGeom prst="rect">
              <a:avLst/>
            </a:prstGeom>
            <a:noFill/>
            <a:ln>
              <a:noFill/>
            </a:ln>
          </p:spPr>
          <p:txBody>
            <a:bodyPr lIns="121900" tIns="121900" rIns="121900" bIns="121900" anchor="t" anchorCtr="0">
              <a:noAutofit/>
            </a:bodyPr>
            <a:lstStyle/>
            <a:p>
              <a:r>
                <a:rPr lang="en" sz="3200" dirty="0" smtClean="0">
                  <a:solidFill>
                    <a:srgbClr val="FF0000"/>
                  </a:solidFill>
                </a:rPr>
                <a:t>Actual</a:t>
              </a:r>
            </a:p>
            <a:p>
              <a:r>
                <a:rPr lang="en" sz="3200" dirty="0" smtClean="0">
                  <a:solidFill>
                    <a:srgbClr val="FF0000"/>
                  </a:solidFill>
                </a:rPr>
                <a:t>value</a:t>
              </a:r>
              <a:endParaRPr lang="en" sz="3200" dirty="0">
                <a:solidFill>
                  <a:srgbClr val="FF0000"/>
                </a:solidFill>
              </a:endParaRPr>
            </a:p>
          </p:txBody>
        </p:sp>
      </p:grpSp>
      <p:sp>
        <p:nvSpPr>
          <p:cNvPr id="7" name="Rectangle 6"/>
          <p:cNvSpPr/>
          <p:nvPr/>
        </p:nvSpPr>
        <p:spPr>
          <a:xfrm>
            <a:off x="1473796" y="5133908"/>
            <a:ext cx="6822831" cy="1446550"/>
          </a:xfrm>
          <a:prstGeom prst="rect">
            <a:avLst/>
          </a:prstGeom>
          <a:noFill/>
        </p:spPr>
        <p:txBody>
          <a:bodyPr wrap="square" lIns="91440" tIns="45720" rIns="91440" bIns="45720">
            <a:spAutoFit/>
          </a:bodyPr>
          <a:lstStyle/>
          <a:p>
            <a:pPr algn="ctr"/>
            <a:r>
              <a:rPr lang="en-US" sz="8800" b="1" dirty="0" smtClean="0">
                <a:ln w="22225">
                  <a:noFill/>
                  <a:prstDash val="solid"/>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rPr>
              <a:t>cost(     ,     )</a:t>
            </a:r>
            <a:endParaRPr lang="en-US" sz="8800" b="1" cap="none" spc="0" dirty="0">
              <a:ln w="22225">
                <a:noFill/>
                <a:prstDash val="solid"/>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effectLst/>
            </a:endParaRPr>
          </a:p>
        </p:txBody>
      </p:sp>
      <p:grpSp>
        <p:nvGrpSpPr>
          <p:cNvPr id="9" name="Group 8"/>
          <p:cNvGrpSpPr/>
          <p:nvPr/>
        </p:nvGrpSpPr>
        <p:grpSpPr>
          <a:xfrm>
            <a:off x="396786" y="5175949"/>
            <a:ext cx="3595848" cy="1573661"/>
            <a:chOff x="396786" y="5175949"/>
            <a:chExt cx="3595848" cy="1573661"/>
          </a:xfrm>
        </p:grpSpPr>
        <p:sp>
          <p:nvSpPr>
            <p:cNvPr id="39" name="Shape 116"/>
            <p:cNvSpPr/>
            <p:nvPr/>
          </p:nvSpPr>
          <p:spPr>
            <a:xfrm>
              <a:off x="1911913" y="5178967"/>
              <a:ext cx="2080721" cy="1570643"/>
            </a:xfrm>
            <a:prstGeom prst="ellipse">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40" name="Shape 117"/>
            <p:cNvSpPr txBox="1"/>
            <p:nvPr/>
          </p:nvSpPr>
          <p:spPr>
            <a:xfrm>
              <a:off x="396786" y="5175949"/>
              <a:ext cx="2154020" cy="763599"/>
            </a:xfrm>
            <a:prstGeom prst="rect">
              <a:avLst/>
            </a:prstGeom>
            <a:noFill/>
            <a:ln>
              <a:noFill/>
            </a:ln>
          </p:spPr>
          <p:txBody>
            <a:bodyPr lIns="121900" tIns="121900" rIns="121900" bIns="121900" anchor="t" anchorCtr="0">
              <a:noAutofit/>
            </a:bodyPr>
            <a:lstStyle/>
            <a:p>
              <a:r>
                <a:rPr lang="en" sz="3200" dirty="0" smtClean="0">
                  <a:solidFill>
                    <a:srgbClr val="FF0000"/>
                  </a:solidFill>
                </a:rPr>
                <a:t>How wrong were we?</a:t>
              </a:r>
              <a:endParaRPr lang="en" sz="3200" dirty="0">
                <a:solidFill>
                  <a:srgbClr val="FF0000"/>
                </a:solidFill>
              </a:endParaRPr>
            </a:p>
          </p:txBody>
        </p:sp>
      </p:grpSp>
      <p:sp>
        <p:nvSpPr>
          <p:cNvPr id="20" name="Freeform 19"/>
          <p:cNvSpPr/>
          <p:nvPr/>
        </p:nvSpPr>
        <p:spPr>
          <a:xfrm>
            <a:off x="3066757" y="2419643"/>
            <a:ext cx="1376591" cy="3235569"/>
          </a:xfrm>
          <a:custGeom>
            <a:avLst/>
            <a:gdLst>
              <a:gd name="connsiteX0" fmla="*/ 0 w 1376591"/>
              <a:gd name="connsiteY0" fmla="*/ 3235569 h 3235569"/>
              <a:gd name="connsiteX1" fmla="*/ 1364566 w 1376591"/>
              <a:gd name="connsiteY1" fmla="*/ 1983545 h 3235569"/>
              <a:gd name="connsiteX2" fmla="*/ 661181 w 1376591"/>
              <a:gd name="connsiteY2" fmla="*/ 633046 h 3235569"/>
              <a:gd name="connsiteX3" fmla="*/ 562708 w 1376591"/>
              <a:gd name="connsiteY3" fmla="*/ 0 h 3235569"/>
              <a:gd name="connsiteX4" fmla="*/ 562708 w 1376591"/>
              <a:gd name="connsiteY4" fmla="*/ 0 h 3235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591" h="3235569">
                <a:moveTo>
                  <a:pt x="0" y="3235569"/>
                </a:moveTo>
                <a:cubicBezTo>
                  <a:pt x="627184" y="2826434"/>
                  <a:pt x="1254369" y="2417299"/>
                  <a:pt x="1364566" y="1983545"/>
                </a:cubicBezTo>
                <a:cubicBezTo>
                  <a:pt x="1474763" y="1549791"/>
                  <a:pt x="794824" y="963637"/>
                  <a:pt x="661181" y="633046"/>
                </a:cubicBezTo>
                <a:cubicBezTo>
                  <a:pt x="527538" y="302455"/>
                  <a:pt x="562708" y="0"/>
                  <a:pt x="562708" y="0"/>
                </a:cubicBezTo>
                <a:lnTo>
                  <a:pt x="562708" y="0"/>
                </a:lnTo>
              </a:path>
            </a:pathLst>
          </a:custGeom>
          <a:noFill/>
          <a:ln w="38100">
            <a:solidFill>
              <a:srgbClr val="FF0000"/>
            </a:solidFill>
            <a:tailEnd type="triangle" w="lg"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Shape 117"/>
          <p:cNvSpPr txBox="1"/>
          <p:nvPr/>
        </p:nvSpPr>
        <p:spPr>
          <a:xfrm>
            <a:off x="2134297" y="3517313"/>
            <a:ext cx="2154020" cy="763599"/>
          </a:xfrm>
          <a:prstGeom prst="rect">
            <a:avLst/>
          </a:prstGeom>
          <a:noFill/>
          <a:ln>
            <a:noFill/>
          </a:ln>
        </p:spPr>
        <p:txBody>
          <a:bodyPr lIns="121900" tIns="121900" rIns="121900" bIns="121900" anchor="t" anchorCtr="0">
            <a:noAutofit/>
          </a:bodyPr>
          <a:lstStyle/>
          <a:p>
            <a:r>
              <a:rPr lang="en" sz="3200" dirty="0" smtClean="0">
                <a:solidFill>
                  <a:srgbClr val="FF0000"/>
                </a:solidFill>
              </a:rPr>
              <a:t>Update parameters</a:t>
            </a:r>
            <a:endParaRPr lang="en" sz="3200" dirty="0">
              <a:solidFill>
                <a:srgbClr val="FF0000"/>
              </a:solidFill>
            </a:endParaRPr>
          </a:p>
        </p:txBody>
      </p:sp>
    </p:spTree>
    <p:extLst>
      <p:ext uri="{BB962C8B-B14F-4D97-AF65-F5344CB8AC3E}">
        <p14:creationId xmlns:p14="http://schemas.microsoft.com/office/powerpoint/2010/main" val="22021933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1" presetClass="entr" presetSubtype="0" fill="hold" grpId="0" nodeType="withEffect">
                                  <p:stCondLst>
                                    <p:cond delay="250"/>
                                  </p:stCondLst>
                                  <p:childTnLst>
                                    <p:set>
                                      <p:cBhvr>
                                        <p:cTn id="1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animBg="1"/>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Simplified Diagram</a:t>
            </a:r>
            <a:endParaRPr lang="en-US" dirty="0"/>
          </a:p>
        </p:txBody>
      </p:sp>
      <p:sp>
        <p:nvSpPr>
          <p:cNvPr id="5" name="TextBox 4"/>
          <p:cNvSpPr txBox="1"/>
          <p:nvPr/>
        </p:nvSpPr>
        <p:spPr>
          <a:xfrm>
            <a:off x="4828930" y="2022209"/>
            <a:ext cx="663263" cy="800219"/>
          </a:xfrm>
          <a:prstGeom prst="rect">
            <a:avLst/>
          </a:prstGeom>
          <a:noFill/>
        </p:spPr>
        <p:txBody>
          <a:bodyPr wrap="square" rtlCol="0">
            <a:spAutoFit/>
          </a:bodyPr>
          <a:lstStyle/>
          <a:p>
            <a:pPr lvl="0" algn="ctr"/>
            <a:r>
              <a:rPr lang="en-US" sz="2800" dirty="0" smtClean="0">
                <a:solidFill>
                  <a:srgbClr val="9DBFBE">
                    <a:lumMod val="50000"/>
                  </a:srgbClr>
                </a:solidFill>
              </a:rPr>
              <a:t>w</a:t>
            </a:r>
            <a:endParaRPr lang="en-US" sz="2800" baseline="-25000" dirty="0">
              <a:solidFill>
                <a:srgbClr val="9DBFBE">
                  <a:lumMod val="50000"/>
                </a:srgbClr>
              </a:solidFill>
            </a:endParaRPr>
          </a:p>
          <a:p>
            <a:endParaRPr lang="en-US" dirty="0"/>
          </a:p>
        </p:txBody>
      </p:sp>
      <p:sp>
        <p:nvSpPr>
          <p:cNvPr id="6" name="Rectangle 5"/>
          <p:cNvSpPr/>
          <p:nvPr/>
        </p:nvSpPr>
        <p:spPr>
          <a:xfrm>
            <a:off x="4729374" y="1592253"/>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endParaRPr lang="en-US" sz="2800" baseline="-25000" dirty="0">
              <a:solidFill>
                <a:schemeClr val="accent1">
                  <a:lumMod val="50000"/>
                </a:schemeClr>
              </a:solidFill>
            </a:endParaRPr>
          </a:p>
        </p:txBody>
      </p:sp>
      <p:cxnSp>
        <p:nvCxnSpPr>
          <p:cNvPr id="7" name="Straight Arrow Connector 6"/>
          <p:cNvCxnSpPr>
            <a:stCxn id="6" idx="2"/>
            <a:endCxn id="10" idx="0"/>
          </p:cNvCxnSpPr>
          <p:nvPr/>
        </p:nvCxnSpPr>
        <p:spPr>
          <a:xfrm>
            <a:off x="5392636" y="2022209"/>
            <a:ext cx="0" cy="77296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138377" y="4384008"/>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y</a:t>
            </a:r>
            <a:endParaRPr lang="en-US" sz="2800" baseline="-25000" dirty="0">
              <a:solidFill>
                <a:schemeClr val="accent1">
                  <a:lumMod val="50000"/>
                </a:schemeClr>
              </a:solidFill>
            </a:endParaRPr>
          </a:p>
        </p:txBody>
      </p:sp>
      <p:cxnSp>
        <p:nvCxnSpPr>
          <p:cNvPr id="9" name="Straight Arrow Connector 8"/>
          <p:cNvCxnSpPr>
            <a:stCxn id="10" idx="4"/>
            <a:endCxn id="8" idx="0"/>
          </p:cNvCxnSpPr>
          <p:nvPr/>
        </p:nvCxnSpPr>
        <p:spPr>
          <a:xfrm>
            <a:off x="5392636" y="3217570"/>
            <a:ext cx="0" cy="1166438"/>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193522" y="2795169"/>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Tree>
    <p:extLst>
      <p:ext uri="{BB962C8B-B14F-4D97-AF65-F5344CB8AC3E}">
        <p14:creationId xmlns:p14="http://schemas.microsoft.com/office/powerpoint/2010/main" val="342162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Feature Vector </a:t>
            </a:r>
            <a:r>
              <a:rPr lang="en-US" i="1" dirty="0" smtClean="0"/>
              <a:t>x</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Typically a vector representation of a single character or word</a:t>
            </a:r>
          </a:p>
          <a:p>
            <a:r>
              <a:rPr lang="en-US" dirty="0" smtClean="0"/>
              <a:t>Often reflects the </a:t>
            </a:r>
            <a:r>
              <a:rPr lang="en-US" i="1" dirty="0" smtClean="0"/>
              <a:t>context</a:t>
            </a:r>
            <a:r>
              <a:rPr lang="en-US" dirty="0" smtClean="0"/>
              <a:t> in which that word is found</a:t>
            </a:r>
          </a:p>
          <a:p>
            <a:r>
              <a:rPr lang="en-US" dirty="0" smtClean="0"/>
              <a:t>Could just do counts, but that leads to sparse vectors</a:t>
            </a:r>
          </a:p>
          <a:p>
            <a:r>
              <a:rPr lang="en-US" dirty="0" smtClean="0"/>
              <a:t>Commonly used techniques: </a:t>
            </a:r>
            <a:r>
              <a:rPr lang="en-US" i="1" dirty="0" smtClean="0"/>
              <a:t>word2vec</a:t>
            </a:r>
            <a:r>
              <a:rPr lang="en-US" dirty="0" smtClean="0"/>
              <a:t> or </a:t>
            </a:r>
            <a:r>
              <a:rPr lang="en-US" i="1" dirty="0" err="1" smtClean="0"/>
              <a:t>GloVe</a:t>
            </a:r>
            <a:r>
              <a:rPr lang="en-US" dirty="0" smtClean="0"/>
              <a:t> word </a:t>
            </a:r>
            <a:r>
              <a:rPr lang="en-US" dirty="0" err="1" smtClean="0"/>
              <a:t>embeddings</a:t>
            </a:r>
            <a:endParaRPr lang="en-US" dirty="0"/>
          </a:p>
        </p:txBody>
      </p:sp>
    </p:spTree>
    <p:extLst>
      <p:ext uri="{BB962C8B-B14F-4D97-AF65-F5344CB8AC3E}">
        <p14:creationId xmlns:p14="http://schemas.microsoft.com/office/powerpoint/2010/main" val="1468290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Embeddings</a:t>
            </a:r>
            <a:r>
              <a:rPr lang="en-US" dirty="0" smtClean="0"/>
              <a:t> Are Magic, Part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1803400"/>
                <a:ext cx="11582400" cy="4445000"/>
              </a:xfrm>
            </p:spPr>
            <p:txBody>
              <a:bodyPr/>
              <a:lstStyle/>
              <a:p>
                <a:pPr marL="0" indent="0">
                  <a:buNone/>
                </a:pPr>
                <a:r>
                  <a:rPr lang="en-US" dirty="0" smtClean="0"/>
                  <a:t>vector(</a:t>
                </a:r>
                <a:r>
                  <a:rPr lang="en-US" i="1" dirty="0"/>
                  <a:t>‘king’</a:t>
                </a:r>
                <a:r>
                  <a:rPr lang="en-US" dirty="0"/>
                  <a:t>) - vector(</a:t>
                </a:r>
                <a:r>
                  <a:rPr lang="en-US" i="1" dirty="0"/>
                  <a:t>‘man’</a:t>
                </a:r>
                <a:r>
                  <a:rPr lang="en-US" dirty="0"/>
                  <a:t>) + vector(</a:t>
                </a:r>
                <a:r>
                  <a:rPr lang="en-US" i="1" dirty="0"/>
                  <a:t>‘woman’</a:t>
                </a:r>
                <a:r>
                  <a:rPr lang="en-US" dirty="0"/>
                  <a:t>) </a:t>
                </a:r>
                <a:r>
                  <a:rPr lang="en-US" dirty="0" smtClean="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smtClean="0"/>
                  <a:t>vector(‘queen’)</a:t>
                </a: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1803400"/>
                <a:ext cx="11582400" cy="4445000"/>
              </a:xfrm>
              <a:blipFill rotWithShape="0">
                <a:blip r:embed="rId2"/>
                <a:stretch>
                  <a:fillRect l="-1421" t="-178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14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392" y="2822207"/>
            <a:ext cx="9692684" cy="3451593"/>
          </a:xfrm>
          <a:prstGeom prst="rect">
            <a:avLst/>
          </a:prstGeom>
        </p:spPr>
      </p:pic>
      <p:sp>
        <p:nvSpPr>
          <p:cNvPr id="6" name="TextBox 5"/>
          <p:cNvSpPr txBox="1"/>
          <p:nvPr/>
        </p:nvSpPr>
        <p:spPr>
          <a:xfrm>
            <a:off x="6088259" y="6211669"/>
            <a:ext cx="5073825" cy="646331"/>
          </a:xfrm>
          <a:prstGeom prst="rect">
            <a:avLst/>
          </a:prstGeom>
          <a:noFill/>
        </p:spPr>
        <p:txBody>
          <a:bodyPr wrap="none" rtlCol="0">
            <a:spAutoFit/>
          </a:bodyPr>
          <a:lstStyle/>
          <a:p>
            <a:pPr algn="r"/>
            <a:r>
              <a:rPr lang="en-US" dirty="0" smtClean="0"/>
              <a:t>Image courtesy of </a:t>
            </a:r>
            <a:r>
              <a:rPr lang="en-US" dirty="0" err="1" smtClean="0"/>
              <a:t>Jurafsky</a:t>
            </a:r>
            <a:r>
              <a:rPr lang="en-US" dirty="0" smtClean="0"/>
              <a:t> &amp; </a:t>
            </a:r>
            <a:r>
              <a:rPr lang="en-US" dirty="0" smtClean="0"/>
              <a:t>Martin</a:t>
            </a:r>
          </a:p>
          <a:p>
            <a:pPr algn="r"/>
            <a:r>
              <a:rPr lang="en-US" dirty="0">
                <a:hlinkClick r:id="rId4"/>
              </a:rPr>
              <a:t>http://web.stanford.edu/~jurafsky/slp3/slides/19.pptx</a:t>
            </a:r>
            <a:endParaRPr lang="en-US" dirty="0"/>
          </a:p>
        </p:txBody>
      </p:sp>
    </p:spTree>
    <p:extLst>
      <p:ext uri="{BB962C8B-B14F-4D97-AF65-F5344CB8AC3E}">
        <p14:creationId xmlns:p14="http://schemas.microsoft.com/office/powerpoint/2010/main" val="1539757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Embeddings</a:t>
            </a:r>
            <a:r>
              <a:rPr lang="en-US" dirty="0" smtClean="0"/>
              <a:t> Are Magic, Part 2</a:t>
            </a:r>
            <a:endParaRPr lang="en-US" dirty="0"/>
          </a:p>
        </p:txBody>
      </p:sp>
      <p:sp>
        <p:nvSpPr>
          <p:cNvPr id="3" name="Content Placeholder 2"/>
          <p:cNvSpPr>
            <a:spLocks noGrp="1"/>
          </p:cNvSpPr>
          <p:nvPr>
            <p:ph idx="1"/>
          </p:nvPr>
        </p:nvSpPr>
        <p:spPr>
          <a:xfrm>
            <a:off x="7256363" y="1657050"/>
            <a:ext cx="4565716" cy="3895338"/>
          </a:xfrm>
        </p:spPr>
        <p:txBody>
          <a:bodyPr>
            <a:normAutofit/>
          </a:bodyPr>
          <a:lstStyle/>
          <a:p>
            <a:pPr marL="0" indent="0">
              <a:buNone/>
            </a:pPr>
            <a:r>
              <a:rPr lang="en-US" dirty="0" err="1" smtClean="0"/>
              <a:t>GloVe</a:t>
            </a:r>
            <a:r>
              <a:rPr lang="en-US" dirty="0" smtClean="0"/>
              <a:t> vectors for comparative and superlative adjectives</a:t>
            </a:r>
          </a:p>
          <a:p>
            <a:pPr marL="0" indent="0">
              <a:buNone/>
            </a:pPr>
            <a:endParaRPr lang="en-US" dirty="0" smtClean="0"/>
          </a:p>
          <a:p>
            <a:pPr marL="0" indent="0">
              <a:buNone/>
            </a:pPr>
            <a:r>
              <a:rPr lang="en-US" sz="2400" dirty="0">
                <a:hlinkClick r:id="rId2"/>
              </a:rPr>
              <a:t>http://nlp.stanford.edu/projects/glove/images/comparative_superlative.jpg</a:t>
            </a:r>
            <a:endParaRPr lang="en-US" sz="2400" dirty="0"/>
          </a:p>
        </p:txBody>
      </p:sp>
      <p:pic>
        <p:nvPicPr>
          <p:cNvPr id="1026" name="Picture 2" descr="http://nlp.stanford.edu/projects/glove/images/comparative_superlat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41" y="1316857"/>
            <a:ext cx="6761422" cy="525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281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Popular group of models for word </a:t>
            </a:r>
            <a:r>
              <a:rPr lang="en-US" dirty="0" err="1" smtClean="0"/>
              <a:t>embeddings</a:t>
            </a:r>
            <a:endParaRPr lang="en-US" dirty="0" smtClean="0"/>
          </a:p>
          <a:p>
            <a:r>
              <a:rPr lang="en-US" dirty="0" smtClean="0">
                <a:hlinkClick r:id="rId3"/>
              </a:rPr>
              <a:t>https</a:t>
            </a:r>
            <a:r>
              <a:rPr lang="en-US" dirty="0">
                <a:hlinkClick r:id="rId3"/>
              </a:rPr>
              <a:t>://code.google.com/p/word2vec</a:t>
            </a:r>
            <a:r>
              <a:rPr lang="en-US" dirty="0" smtClean="0">
                <a:hlinkClick r:id="rId3"/>
              </a:rPr>
              <a:t>/</a:t>
            </a:r>
            <a:r>
              <a:rPr lang="en-US" dirty="0" smtClean="0"/>
              <a:t> includes the models and pre-trained </a:t>
            </a:r>
            <a:r>
              <a:rPr lang="en-US" dirty="0" err="1" smtClean="0"/>
              <a:t>embeddings</a:t>
            </a:r>
            <a:endParaRPr lang="en-US" dirty="0" smtClean="0"/>
          </a:p>
          <a:p>
            <a:pPr lvl="1"/>
            <a:r>
              <a:rPr lang="en-US" dirty="0" smtClean="0"/>
              <a:t>Pre-trained is good, because training takes a lot of data	</a:t>
            </a:r>
          </a:p>
          <a:p>
            <a:r>
              <a:rPr lang="en-US" dirty="0" err="1" smtClean="0"/>
              <a:t>Gensim</a:t>
            </a:r>
            <a:r>
              <a:rPr lang="en-US" dirty="0" smtClean="0"/>
              <a:t>: Python library that works with word2vec</a:t>
            </a:r>
          </a:p>
          <a:p>
            <a:pPr lvl="1"/>
            <a:r>
              <a:rPr lang="en-US" dirty="0">
                <a:hlinkClick r:id="rId4"/>
              </a:rPr>
              <a:t>https://</a:t>
            </a:r>
            <a:r>
              <a:rPr lang="en-US" dirty="0" smtClean="0">
                <a:hlinkClick r:id="rId4"/>
              </a:rPr>
              <a:t>radimrehurek.com/gensim/</a:t>
            </a:r>
            <a:endParaRPr lang="en-US" dirty="0" smtClean="0"/>
          </a:p>
          <a:p>
            <a:r>
              <a:rPr lang="en-US" sz="3400" dirty="0"/>
              <a:t>Most </a:t>
            </a:r>
            <a:r>
              <a:rPr lang="en-US" sz="3400" dirty="0" smtClean="0"/>
              <a:t>notable models: </a:t>
            </a:r>
            <a:r>
              <a:rPr lang="en-US" sz="3400" dirty="0" err="1"/>
              <a:t>Skipgrams</a:t>
            </a:r>
            <a:r>
              <a:rPr lang="en-US" sz="3400" dirty="0"/>
              <a:t> and CBOW</a:t>
            </a:r>
          </a:p>
          <a:p>
            <a:pPr marL="609585" lvl="1" indent="0">
              <a:buNone/>
            </a:pPr>
            <a:endParaRPr lang="en-US" dirty="0" smtClean="0"/>
          </a:p>
          <a:p>
            <a:endParaRPr lang="en-US" dirty="0"/>
          </a:p>
        </p:txBody>
      </p:sp>
    </p:spTree>
    <p:extLst>
      <p:ext uri="{BB962C8B-B14F-4D97-AF65-F5344CB8AC3E}">
        <p14:creationId xmlns:p14="http://schemas.microsoft.com/office/powerpoint/2010/main" val="1324695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Skip-grams</a:t>
            </a:r>
            <a:endParaRPr lang="en-US" dirty="0"/>
          </a:p>
        </p:txBody>
      </p:sp>
      <p:sp>
        <p:nvSpPr>
          <p:cNvPr id="3" name="Content Placeholder 2"/>
          <p:cNvSpPr>
            <a:spLocks noGrp="1"/>
          </p:cNvSpPr>
          <p:nvPr>
            <p:ph idx="1"/>
          </p:nvPr>
        </p:nvSpPr>
        <p:spPr/>
        <p:txBody>
          <a:bodyPr/>
          <a:lstStyle/>
          <a:p>
            <a:r>
              <a:rPr lang="en-US" sz="3733" dirty="0"/>
              <a:t>Predict each neighboring word </a:t>
            </a:r>
          </a:p>
          <a:p>
            <a:pPr lvl="1"/>
            <a:r>
              <a:rPr lang="en-US" sz="3200" dirty="0"/>
              <a:t>in a context window of 2</a:t>
            </a:r>
            <a:r>
              <a:rPr lang="en-US" sz="3200" i="1" dirty="0"/>
              <a:t>C </a:t>
            </a:r>
            <a:r>
              <a:rPr lang="en-US" sz="3200" dirty="0"/>
              <a:t>words </a:t>
            </a:r>
          </a:p>
          <a:p>
            <a:pPr lvl="1"/>
            <a:r>
              <a:rPr lang="en-US" sz="3200" dirty="0"/>
              <a:t>from the current word. </a:t>
            </a:r>
          </a:p>
          <a:p>
            <a:r>
              <a:rPr lang="en-US" sz="3733" dirty="0"/>
              <a:t>So for C=2, we are given word </a:t>
            </a:r>
            <a:r>
              <a:rPr lang="en-US" sz="3733" dirty="0" err="1"/>
              <a:t>w</a:t>
            </a:r>
            <a:r>
              <a:rPr lang="en-US" sz="5867" baseline="-25000" dirty="0" err="1"/>
              <a:t>t</a:t>
            </a:r>
            <a:r>
              <a:rPr lang="en-US" sz="3733" dirty="0"/>
              <a:t> and predicting these 4 words:</a:t>
            </a:r>
          </a:p>
          <a:p>
            <a:endParaRPr lang="en-US" dirty="0"/>
          </a:p>
        </p:txBody>
      </p:sp>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17</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6158"/>
          <a:stretch/>
        </p:blipFill>
        <p:spPr>
          <a:xfrm>
            <a:off x="3048001" y="5156200"/>
            <a:ext cx="5050972" cy="617583"/>
          </a:xfrm>
          <a:prstGeom prst="rect">
            <a:avLst/>
          </a:prstGeom>
        </p:spPr>
      </p:pic>
      <p:sp>
        <p:nvSpPr>
          <p:cNvPr id="6" name="TextBox 5"/>
          <p:cNvSpPr txBox="1"/>
          <p:nvPr/>
        </p:nvSpPr>
        <p:spPr>
          <a:xfrm>
            <a:off x="7818240" y="6089134"/>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182884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87866"/>
            <a:ext cx="7518400" cy="990600"/>
          </a:xfrm>
        </p:spPr>
        <p:txBody>
          <a:bodyPr/>
          <a:lstStyle/>
          <a:p>
            <a:r>
              <a:rPr lang="en-US" dirty="0" smtClean="0"/>
              <a:t>Skip-grams learn 2 </a:t>
            </a:r>
            <a:r>
              <a:rPr lang="en-US" dirty="0" err="1" smtClean="0"/>
              <a:t>embeddings</a:t>
            </a:r>
            <a:r>
              <a:rPr lang="en-US" dirty="0" smtClean="0"/>
              <a:t> for each w</a:t>
            </a:r>
            <a:endParaRPr lang="en-US" dirty="0"/>
          </a:p>
        </p:txBody>
      </p:sp>
      <p:sp>
        <p:nvSpPr>
          <p:cNvPr id="3" name="Content Placeholder 2"/>
          <p:cNvSpPr>
            <a:spLocks noGrp="1"/>
          </p:cNvSpPr>
          <p:nvPr>
            <p:ph idx="1"/>
          </p:nvPr>
        </p:nvSpPr>
        <p:spPr>
          <a:xfrm>
            <a:off x="406400" y="1803400"/>
            <a:ext cx="8128000" cy="4445000"/>
          </a:xfrm>
        </p:spPr>
        <p:txBody>
          <a:bodyPr>
            <a:normAutofit fontScale="92500"/>
          </a:bodyPr>
          <a:lstStyle/>
          <a:p>
            <a:pPr marL="0" indent="0">
              <a:buNone/>
            </a:pPr>
            <a:r>
              <a:rPr lang="en-US" b="1" dirty="0" smtClean="0"/>
              <a:t>input </a:t>
            </a:r>
            <a:r>
              <a:rPr lang="en-US" b="1" dirty="0"/>
              <a:t>embedding </a:t>
            </a:r>
            <a:r>
              <a:rPr lang="en-US" i="1" dirty="0" smtClean="0"/>
              <a:t>v, </a:t>
            </a:r>
            <a:r>
              <a:rPr lang="en-US" dirty="0" smtClean="0"/>
              <a:t>in the input matrix </a:t>
            </a:r>
            <a:r>
              <a:rPr lang="en-US" i="1" dirty="0" smtClean="0"/>
              <a:t>W</a:t>
            </a:r>
          </a:p>
          <a:p>
            <a:r>
              <a:rPr lang="en-US" dirty="0"/>
              <a:t>Column </a:t>
            </a:r>
            <a:r>
              <a:rPr lang="en-US" i="1" dirty="0" err="1"/>
              <a:t>i</a:t>
            </a:r>
            <a:r>
              <a:rPr lang="en-US" dirty="0"/>
              <a:t> of the input matrix </a:t>
            </a:r>
            <a:r>
              <a:rPr lang="en-US" i="1" dirty="0"/>
              <a:t>W </a:t>
            </a:r>
            <a:r>
              <a:rPr lang="en-US" dirty="0"/>
              <a:t>is the 1×</a:t>
            </a:r>
            <a:r>
              <a:rPr lang="en-US" i="1" dirty="0"/>
              <a:t>d </a:t>
            </a:r>
            <a:r>
              <a:rPr lang="en-US" dirty="0"/>
              <a:t>embedding </a:t>
            </a:r>
            <a:r>
              <a:rPr lang="en-US" i="1" dirty="0"/>
              <a:t>v</a:t>
            </a:r>
            <a:r>
              <a:rPr lang="en-US" sz="4800" i="1" baseline="-25000" dirty="0"/>
              <a:t>i</a:t>
            </a:r>
            <a:r>
              <a:rPr lang="en-US" i="1" dirty="0"/>
              <a:t> </a:t>
            </a:r>
            <a:r>
              <a:rPr lang="en-US" dirty="0"/>
              <a:t>for word </a:t>
            </a:r>
            <a:r>
              <a:rPr lang="en-US" i="1" dirty="0" err="1"/>
              <a:t>i</a:t>
            </a:r>
            <a:r>
              <a:rPr lang="en-US" i="1" dirty="0"/>
              <a:t> </a:t>
            </a:r>
            <a:r>
              <a:rPr lang="en-US" dirty="0"/>
              <a:t>in the vocabulary. </a:t>
            </a:r>
            <a:endParaRPr lang="en-US" dirty="0" smtClean="0"/>
          </a:p>
          <a:p>
            <a:endParaRPr lang="en-US" i="1" dirty="0" smtClean="0"/>
          </a:p>
          <a:p>
            <a:pPr marL="0" indent="0">
              <a:buNone/>
            </a:pPr>
            <a:r>
              <a:rPr lang="en-US" b="1" dirty="0" smtClean="0"/>
              <a:t>output </a:t>
            </a:r>
            <a:r>
              <a:rPr lang="en-US" b="1" dirty="0"/>
              <a:t>embedding </a:t>
            </a:r>
            <a:r>
              <a:rPr lang="en-US" i="1" dirty="0"/>
              <a:t>v</a:t>
            </a:r>
            <a:r>
              <a:rPr lang="en-US" dirty="0" smtClean="0"/>
              <a:t>′, in output matrix W’</a:t>
            </a:r>
          </a:p>
          <a:p>
            <a:r>
              <a:rPr lang="en-US" dirty="0" smtClean="0"/>
              <a:t>Row </a:t>
            </a:r>
            <a:r>
              <a:rPr lang="en-US" i="1" dirty="0" err="1"/>
              <a:t>i</a:t>
            </a:r>
            <a:r>
              <a:rPr lang="en-US" i="1" dirty="0"/>
              <a:t> </a:t>
            </a:r>
            <a:r>
              <a:rPr lang="en-US" dirty="0"/>
              <a:t>of the output matrix </a:t>
            </a:r>
            <a:r>
              <a:rPr lang="en-US" i="1" dirty="0" smtClean="0"/>
              <a:t>W</a:t>
            </a:r>
            <a:r>
              <a:rPr lang="en-US" dirty="0" smtClean="0"/>
              <a:t>′ </a:t>
            </a:r>
            <a:r>
              <a:rPr lang="en-US" dirty="0"/>
              <a:t>is a </a:t>
            </a:r>
            <a:r>
              <a:rPr lang="en-US" i="1" dirty="0"/>
              <a:t>d </a:t>
            </a:r>
            <a:r>
              <a:rPr lang="en-US" dirty="0"/>
              <a:t>× 1 vector embedding </a:t>
            </a:r>
            <a:r>
              <a:rPr lang="en-US" i="1" dirty="0" err="1"/>
              <a:t>v</a:t>
            </a:r>
            <a:r>
              <a:rPr lang="en-US" dirty="0" err="1"/>
              <a:t>′</a:t>
            </a:r>
            <a:r>
              <a:rPr lang="en-US" sz="4800" i="1" baseline="-25000" dirty="0" err="1"/>
              <a:t>i</a:t>
            </a:r>
            <a:r>
              <a:rPr lang="en-US" i="1" dirty="0"/>
              <a:t> </a:t>
            </a:r>
            <a:r>
              <a:rPr lang="en-US" dirty="0"/>
              <a:t>for word </a:t>
            </a:r>
            <a:r>
              <a:rPr lang="en-US" i="1" dirty="0" err="1"/>
              <a:t>i</a:t>
            </a:r>
            <a:r>
              <a:rPr lang="en-US" i="1" dirty="0"/>
              <a:t> </a:t>
            </a:r>
            <a:r>
              <a:rPr lang="en-US" dirty="0"/>
              <a:t>in the </a:t>
            </a:r>
            <a:r>
              <a:rPr lang="en-US" dirty="0" smtClean="0"/>
              <a:t>vocabulary.</a:t>
            </a:r>
            <a:endParaRPr lang="en-US" dirty="0"/>
          </a:p>
          <a:p>
            <a:endParaRPr lang="en-US" dirty="0"/>
          </a:p>
        </p:txBody>
      </p:sp>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6272" y="25400"/>
            <a:ext cx="2826725" cy="6832600"/>
          </a:xfrm>
          <a:prstGeom prst="rect">
            <a:avLst/>
          </a:prstGeom>
        </p:spPr>
      </p:pic>
      <p:sp>
        <p:nvSpPr>
          <p:cNvPr id="6" name="TextBox 5"/>
          <p:cNvSpPr txBox="1"/>
          <p:nvPr/>
        </p:nvSpPr>
        <p:spPr>
          <a:xfrm>
            <a:off x="5170436" y="6304002"/>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2221434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3" name="Content Placeholder 2"/>
          <p:cNvSpPr>
            <a:spLocks noGrp="1"/>
          </p:cNvSpPr>
          <p:nvPr>
            <p:ph idx="1"/>
          </p:nvPr>
        </p:nvSpPr>
        <p:spPr/>
        <p:txBody>
          <a:bodyPr/>
          <a:lstStyle/>
          <a:p>
            <a:r>
              <a:rPr lang="en-US" dirty="0" smtClean="0"/>
              <a:t>Walking through corpus pointing </a:t>
            </a:r>
            <a:r>
              <a:rPr lang="en-US" dirty="0"/>
              <a:t>at </a:t>
            </a:r>
            <a:r>
              <a:rPr lang="en-US" dirty="0" smtClean="0"/>
              <a:t>word </a:t>
            </a:r>
            <a:r>
              <a:rPr lang="en-US" i="1" dirty="0"/>
              <a:t>w</a:t>
            </a:r>
            <a:r>
              <a:rPr lang="en-US" dirty="0"/>
              <a:t>(</a:t>
            </a:r>
            <a:r>
              <a:rPr lang="en-US" i="1" dirty="0"/>
              <a:t>t</a:t>
            </a:r>
            <a:r>
              <a:rPr lang="en-US" dirty="0"/>
              <a:t>), whose index in the vocabulary is </a:t>
            </a:r>
            <a:r>
              <a:rPr lang="en-US" i="1" dirty="0"/>
              <a:t>j</a:t>
            </a:r>
            <a:r>
              <a:rPr lang="en-US" dirty="0"/>
              <a:t>, so we’ll call it </a:t>
            </a:r>
            <a:r>
              <a:rPr lang="en-US" i="1" dirty="0" err="1" smtClean="0"/>
              <a:t>w</a:t>
            </a:r>
            <a:r>
              <a:rPr lang="en-US" sz="3330" i="1" baseline="-25000" dirty="0" err="1"/>
              <a:t>j</a:t>
            </a:r>
            <a:r>
              <a:rPr lang="en-US" i="1" dirty="0" smtClean="0"/>
              <a:t> </a:t>
            </a:r>
            <a:br>
              <a:rPr lang="en-US" i="1" dirty="0" smtClean="0"/>
            </a:br>
            <a:r>
              <a:rPr lang="en-US" dirty="0" smtClean="0"/>
              <a:t>(</a:t>
            </a:r>
            <a:r>
              <a:rPr lang="en-US" dirty="0"/>
              <a:t>1 &lt; </a:t>
            </a:r>
            <a:r>
              <a:rPr lang="en-US" i="1" dirty="0"/>
              <a:t>j </a:t>
            </a:r>
            <a:r>
              <a:rPr lang="en-US" dirty="0"/>
              <a:t>&lt; |</a:t>
            </a:r>
            <a:r>
              <a:rPr lang="en-US" i="1" dirty="0" smtClean="0"/>
              <a:t>V</a:t>
            </a:r>
            <a:r>
              <a:rPr lang="en-US" dirty="0" smtClean="0"/>
              <a:t>|). </a:t>
            </a:r>
          </a:p>
          <a:p>
            <a:r>
              <a:rPr lang="en-US" dirty="0" smtClean="0"/>
              <a:t>Let’s predict </a:t>
            </a:r>
            <a:r>
              <a:rPr lang="en-US" i="1" dirty="0" smtClean="0"/>
              <a:t>w</a:t>
            </a:r>
            <a:r>
              <a:rPr lang="en-US" dirty="0" smtClean="0"/>
              <a:t>(</a:t>
            </a:r>
            <a:r>
              <a:rPr lang="en-US" i="1" dirty="0" smtClean="0"/>
              <a:t>t</a:t>
            </a:r>
            <a:r>
              <a:rPr lang="en-US" dirty="0" smtClean="0"/>
              <a:t>+1), </a:t>
            </a:r>
            <a:r>
              <a:rPr lang="en-US" dirty="0"/>
              <a:t>whose index in the vocabulary is </a:t>
            </a:r>
            <a:r>
              <a:rPr lang="en-US" i="1" dirty="0"/>
              <a:t>k </a:t>
            </a:r>
            <a:r>
              <a:rPr lang="en-US" dirty="0"/>
              <a:t>(1 &lt; </a:t>
            </a:r>
            <a:r>
              <a:rPr lang="en-US" i="1" dirty="0"/>
              <a:t>k </a:t>
            </a:r>
            <a:r>
              <a:rPr lang="en-US" dirty="0"/>
              <a:t>&lt; |</a:t>
            </a:r>
            <a:r>
              <a:rPr lang="en-US" i="1" dirty="0"/>
              <a:t>V </a:t>
            </a:r>
            <a:r>
              <a:rPr lang="en-US" dirty="0"/>
              <a:t>|). Hence our task is to compute </a:t>
            </a:r>
            <a:r>
              <a:rPr lang="en-US" i="1" dirty="0"/>
              <a:t>P</a:t>
            </a:r>
            <a:r>
              <a:rPr lang="en-US" dirty="0"/>
              <a:t>(</a:t>
            </a:r>
            <a:r>
              <a:rPr lang="en-US" i="1" dirty="0" err="1"/>
              <a:t>w</a:t>
            </a:r>
            <a:r>
              <a:rPr lang="en-US" sz="4000" i="1" baseline="-25000" dirty="0" err="1"/>
              <a:t>k</a:t>
            </a:r>
            <a:r>
              <a:rPr lang="en-US" dirty="0" err="1"/>
              <a:t>|</a:t>
            </a:r>
            <a:r>
              <a:rPr lang="en-US" i="1" dirty="0" err="1"/>
              <a:t>w</a:t>
            </a:r>
            <a:r>
              <a:rPr lang="en-US" sz="4000" i="1" baseline="-25000" dirty="0" err="1"/>
              <a:t>j</a:t>
            </a:r>
            <a:r>
              <a:rPr lang="en-US" dirty="0"/>
              <a:t>). </a:t>
            </a:r>
            <a:endParaRPr lang="en-US" dirty="0" smtClean="0"/>
          </a:p>
          <a:p>
            <a:endParaRPr lang="en-US" dirty="0"/>
          </a:p>
          <a:p>
            <a:endParaRPr lang="en-US" dirty="0"/>
          </a:p>
        </p:txBody>
      </p:sp>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19</a:t>
            </a:fld>
            <a:endParaRPr lang="en-US"/>
          </a:p>
        </p:txBody>
      </p:sp>
      <p:sp>
        <p:nvSpPr>
          <p:cNvPr id="5" name="TextBox 4"/>
          <p:cNvSpPr txBox="1"/>
          <p:nvPr/>
        </p:nvSpPr>
        <p:spPr>
          <a:xfrm>
            <a:off x="7818240" y="6089134"/>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3056496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NLP</a:t>
            </a:r>
            <a:endParaRPr lang="en-US" dirty="0"/>
          </a:p>
        </p:txBody>
      </p:sp>
      <p:sp>
        <p:nvSpPr>
          <p:cNvPr id="3" name="Subtitle 2"/>
          <p:cNvSpPr>
            <a:spLocks noGrp="1"/>
          </p:cNvSpPr>
          <p:nvPr>
            <p:ph type="subTitle" idx="1"/>
          </p:nvPr>
        </p:nvSpPr>
        <p:spPr/>
        <p:txBody>
          <a:bodyPr/>
          <a:lstStyle/>
          <a:p>
            <a:r>
              <a:rPr lang="en-US" dirty="0" smtClean="0"/>
              <a:t>Deep Learning for NLP</a:t>
            </a:r>
            <a:endParaRPr lang="en-US" dirty="0"/>
          </a:p>
        </p:txBody>
      </p:sp>
    </p:spTree>
    <p:extLst>
      <p:ext uri="{BB962C8B-B14F-4D97-AF65-F5344CB8AC3E}">
        <p14:creationId xmlns:p14="http://schemas.microsoft.com/office/powerpoint/2010/main" val="686515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One-hot vectors</a:t>
            </a:r>
            <a:endParaRPr lang="en-US" dirty="0"/>
          </a:p>
        </p:txBody>
      </p:sp>
      <p:sp>
        <p:nvSpPr>
          <p:cNvPr id="3" name="Content Placeholder 2"/>
          <p:cNvSpPr>
            <a:spLocks noGrp="1"/>
          </p:cNvSpPr>
          <p:nvPr>
            <p:ph idx="1"/>
          </p:nvPr>
        </p:nvSpPr>
        <p:spPr>
          <a:xfrm>
            <a:off x="609600" y="2064449"/>
            <a:ext cx="10972800" cy="3603988"/>
          </a:xfrm>
        </p:spPr>
        <p:txBody>
          <a:bodyPr/>
          <a:lstStyle/>
          <a:p>
            <a:r>
              <a:rPr lang="en-US" dirty="0" smtClean="0"/>
              <a:t>A vector of length |V| </a:t>
            </a:r>
          </a:p>
          <a:p>
            <a:r>
              <a:rPr lang="en-US" dirty="0" smtClean="0"/>
              <a:t>1 for the target word and 0 for other words</a:t>
            </a:r>
          </a:p>
          <a:p>
            <a:r>
              <a:rPr lang="en-US" dirty="0" smtClean="0"/>
              <a:t>So if “popsicle” is vocabulary word 5</a:t>
            </a:r>
          </a:p>
          <a:p>
            <a:r>
              <a:rPr lang="en-US" dirty="0" smtClean="0"/>
              <a:t>The </a:t>
            </a:r>
            <a:r>
              <a:rPr lang="en-US" b="1" dirty="0" smtClean="0"/>
              <a:t>one-hot vector </a:t>
            </a:r>
            <a:r>
              <a:rPr lang="en-US" dirty="0" smtClean="0"/>
              <a:t>is</a:t>
            </a:r>
          </a:p>
          <a:p>
            <a:r>
              <a:rPr lang="en-US" dirty="0" smtClean="0"/>
              <a:t>[0,0,0,0,1,0,0,0,0…….0]</a:t>
            </a:r>
            <a:endParaRPr lang="en-US" dirty="0"/>
          </a:p>
        </p:txBody>
      </p:sp>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20</a:t>
            </a:fld>
            <a:endParaRPr lang="en-US"/>
          </a:p>
        </p:txBody>
      </p:sp>
      <p:sp>
        <p:nvSpPr>
          <p:cNvPr id="5" name="TextBox 4"/>
          <p:cNvSpPr txBox="1"/>
          <p:nvPr/>
        </p:nvSpPr>
        <p:spPr>
          <a:xfrm>
            <a:off x="7818240" y="6089134"/>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1117895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7200" y="376487"/>
            <a:ext cx="8940800" cy="6033580"/>
          </a:xfrm>
        </p:spPr>
      </p:pic>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21</a:t>
            </a:fld>
            <a:endParaRPr lang="en-US"/>
          </a:p>
        </p:txBody>
      </p:sp>
      <p:sp>
        <p:nvSpPr>
          <p:cNvPr id="2" name="Title 1"/>
          <p:cNvSpPr>
            <a:spLocks noGrp="1"/>
          </p:cNvSpPr>
          <p:nvPr>
            <p:ph type="title"/>
          </p:nvPr>
        </p:nvSpPr>
        <p:spPr/>
        <p:txBody>
          <a:bodyPr/>
          <a:lstStyle/>
          <a:p>
            <a:r>
              <a:rPr lang="en-US" dirty="0" smtClean="0"/>
              <a:t>Skip-gram</a:t>
            </a:r>
            <a:endParaRPr lang="en-US" dirty="0"/>
          </a:p>
        </p:txBody>
      </p:sp>
      <p:sp>
        <p:nvSpPr>
          <p:cNvPr id="7" name="TextBox 6"/>
          <p:cNvSpPr txBox="1"/>
          <p:nvPr/>
        </p:nvSpPr>
        <p:spPr>
          <a:xfrm>
            <a:off x="4204581" y="6229025"/>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3538493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2711" y="380111"/>
            <a:ext cx="8940800" cy="6033580"/>
          </a:xfrm>
        </p:spPr>
      </p:pic>
      <p:sp>
        <p:nvSpPr>
          <p:cNvPr id="4" name="Slide Number Placeholder 3"/>
          <p:cNvSpPr>
            <a:spLocks noGrp="1"/>
          </p:cNvSpPr>
          <p:nvPr>
            <p:ph type="sldNum" sz="quarter" idx="4294967295"/>
          </p:nvPr>
        </p:nvSpPr>
        <p:spPr>
          <a:xfrm>
            <a:off x="406400" y="6273800"/>
            <a:ext cx="2641600" cy="457200"/>
          </a:xfrm>
          <a:prstGeom prst="rect">
            <a:avLst/>
          </a:prstGeom>
        </p:spPr>
        <p:txBody>
          <a:bodyPr/>
          <a:lstStyle/>
          <a:p>
            <a:fld id="{10F35DC5-7E65-8247-99AB-4E984F8A921E}" type="slidenum">
              <a:rPr lang="en-US" smtClean="0"/>
              <a:pPr/>
              <a:t>22</a:t>
            </a:fld>
            <a:endParaRPr lang="en-US"/>
          </a:p>
        </p:txBody>
      </p:sp>
      <p:sp>
        <p:nvSpPr>
          <p:cNvPr id="2" name="Title 1"/>
          <p:cNvSpPr>
            <a:spLocks noGrp="1"/>
          </p:cNvSpPr>
          <p:nvPr>
            <p:ph type="title"/>
          </p:nvPr>
        </p:nvSpPr>
        <p:spPr/>
        <p:txBody>
          <a:bodyPr/>
          <a:lstStyle/>
          <a:p>
            <a:r>
              <a:rPr lang="en-US" dirty="0" smtClean="0"/>
              <a:t>Skip-gram</a:t>
            </a:r>
            <a:endParaRPr lang="en-US" dirty="0"/>
          </a:p>
        </p:txBody>
      </p:sp>
      <p:sp>
        <p:nvSpPr>
          <p:cNvPr id="3" name="TextBox 2"/>
          <p:cNvSpPr txBox="1"/>
          <p:nvPr/>
        </p:nvSpPr>
        <p:spPr>
          <a:xfrm>
            <a:off x="5311156" y="2304307"/>
            <a:ext cx="1298753" cy="666786"/>
          </a:xfrm>
          <a:prstGeom prst="rect">
            <a:avLst/>
          </a:prstGeom>
          <a:noFill/>
        </p:spPr>
        <p:txBody>
          <a:bodyPr wrap="none" rtlCol="0">
            <a:spAutoFit/>
          </a:bodyPr>
          <a:lstStyle/>
          <a:p>
            <a:r>
              <a:rPr lang="en-US" sz="3733" dirty="0"/>
              <a:t>h = </a:t>
            </a:r>
            <a:r>
              <a:rPr lang="en-US" sz="3733" dirty="0" err="1"/>
              <a:t>v</a:t>
            </a:r>
            <a:r>
              <a:rPr lang="en-US" sz="5333" baseline="-25000" dirty="0" err="1"/>
              <a:t>j</a:t>
            </a:r>
            <a:endParaRPr lang="en-US" sz="3733" baseline="-25000" dirty="0"/>
          </a:p>
        </p:txBody>
      </p:sp>
      <p:sp>
        <p:nvSpPr>
          <p:cNvPr id="6" name="TextBox 5"/>
          <p:cNvSpPr txBox="1"/>
          <p:nvPr/>
        </p:nvSpPr>
        <p:spPr>
          <a:xfrm>
            <a:off x="9667678" y="2730115"/>
            <a:ext cx="1774204" cy="666786"/>
          </a:xfrm>
          <a:prstGeom prst="rect">
            <a:avLst/>
          </a:prstGeom>
          <a:noFill/>
        </p:spPr>
        <p:txBody>
          <a:bodyPr wrap="none" rtlCol="0">
            <a:spAutoFit/>
          </a:bodyPr>
          <a:lstStyle/>
          <a:p>
            <a:r>
              <a:rPr lang="en-US" sz="3733" dirty="0"/>
              <a:t>o = </a:t>
            </a:r>
            <a:r>
              <a:rPr lang="en-US" sz="3733" dirty="0" err="1"/>
              <a:t>W’h</a:t>
            </a:r>
            <a:endParaRPr lang="en-US" sz="3733" baseline="-25000" dirty="0"/>
          </a:p>
        </p:txBody>
      </p:sp>
      <p:sp>
        <p:nvSpPr>
          <p:cNvPr id="7" name="TextBox 6"/>
          <p:cNvSpPr txBox="1"/>
          <p:nvPr/>
        </p:nvSpPr>
        <p:spPr>
          <a:xfrm>
            <a:off x="9786409" y="5129486"/>
            <a:ext cx="1774204" cy="666786"/>
          </a:xfrm>
          <a:prstGeom prst="rect">
            <a:avLst/>
          </a:prstGeom>
          <a:noFill/>
        </p:spPr>
        <p:txBody>
          <a:bodyPr wrap="none" rtlCol="0">
            <a:spAutoFit/>
          </a:bodyPr>
          <a:lstStyle/>
          <a:p>
            <a:r>
              <a:rPr lang="en-US" sz="3733" dirty="0"/>
              <a:t>o = </a:t>
            </a:r>
            <a:r>
              <a:rPr lang="en-US" sz="3733" dirty="0" err="1"/>
              <a:t>W’h</a:t>
            </a:r>
            <a:endParaRPr lang="en-US" sz="3733" baseline="-25000" dirty="0"/>
          </a:p>
        </p:txBody>
      </p:sp>
      <p:sp>
        <p:nvSpPr>
          <p:cNvPr id="8" name="TextBox 7"/>
          <p:cNvSpPr txBox="1"/>
          <p:nvPr/>
        </p:nvSpPr>
        <p:spPr>
          <a:xfrm>
            <a:off x="4204581" y="6229025"/>
            <a:ext cx="3512500" cy="369332"/>
          </a:xfrm>
          <a:prstGeom prst="rect">
            <a:avLst/>
          </a:prstGeom>
          <a:noFill/>
        </p:spPr>
        <p:txBody>
          <a:bodyPr wrap="none" rtlCol="0">
            <a:spAutoFit/>
          </a:bodyPr>
          <a:lstStyle/>
          <a:p>
            <a:r>
              <a:rPr lang="en-US" dirty="0" smtClean="0"/>
              <a:t>Slide courtesy of </a:t>
            </a:r>
            <a:r>
              <a:rPr lang="en-US" dirty="0" err="1" smtClean="0"/>
              <a:t>Jurafsky</a:t>
            </a:r>
            <a:r>
              <a:rPr lang="en-US" dirty="0" smtClean="0"/>
              <a:t> &amp; Martin</a:t>
            </a:r>
            <a:endParaRPr lang="en-US" dirty="0"/>
          </a:p>
        </p:txBody>
      </p:sp>
    </p:spTree>
    <p:extLst>
      <p:ext uri="{BB962C8B-B14F-4D97-AF65-F5344CB8AC3E}">
        <p14:creationId xmlns:p14="http://schemas.microsoft.com/office/powerpoint/2010/main" val="1720324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4" name="TextBox 13"/>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2" name="Title 1"/>
          <p:cNvSpPr>
            <a:spLocks noGrp="1"/>
          </p:cNvSpPr>
          <p:nvPr>
            <p:ph type="title"/>
          </p:nvPr>
        </p:nvSpPr>
        <p:spPr/>
        <p:txBody>
          <a:bodyPr/>
          <a:lstStyle/>
          <a:p>
            <a:r>
              <a:rPr lang="en-US" dirty="0" smtClean="0"/>
              <a:t>Recurrent Neural Networks (RNNs)</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23</a:t>
            </a:fld>
            <a:endParaRPr lang="en-US" dirty="0"/>
          </a:p>
        </p:txBody>
      </p:sp>
      <p:sp>
        <p:nvSpPr>
          <p:cNvPr id="4" name="Rectangle 3"/>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5" name="Rectangle 4"/>
          <p:cNvSpPr/>
          <p:nvPr/>
        </p:nvSpPr>
        <p:spPr>
          <a:xfrm>
            <a:off x="1278080"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 name="Straight Arrow Connector 8"/>
          <p:cNvCxnSpPr>
            <a:stCxn id="5" idx="3"/>
            <a:endCxn id="25"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0"/>
            <a:endCxn id="25"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7" name="Straight Arrow Connector 16"/>
          <p:cNvCxnSpPr>
            <a:stCxn id="25" idx="6"/>
            <a:endCxn id="16"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6598920" y="2087880"/>
                <a:ext cx="5074920" cy="461665"/>
              </a:xfrm>
              <a:prstGeom prst="rect">
                <a:avLst/>
              </a:prstGeom>
              <a:noFill/>
            </p:spPr>
            <p:txBody>
              <a:bodyPr wrap="square" rtlCol="0">
                <a:spAutoFit/>
              </a:bodyP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4"/>
                <a:stretch>
                  <a:fillRect b="-17333"/>
                </a:stretch>
              </a:blipFill>
            </p:spPr>
            <p:txBody>
              <a:bodyPr/>
              <a:lstStyle/>
              <a:p>
                <a:r>
                  <a:rPr lang="en-US">
                    <a:noFill/>
                  </a:rPr>
                  <a:t> </a:t>
                </a:r>
              </a:p>
            </p:txBody>
          </p:sp>
        </mc:Fallback>
      </mc:AlternateContent>
      <p:sp>
        <p:nvSpPr>
          <p:cNvPr id="25" name="Oval 24"/>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Tree>
    <p:extLst>
      <p:ext uri="{BB962C8B-B14F-4D97-AF65-F5344CB8AC3E}">
        <p14:creationId xmlns:p14="http://schemas.microsoft.com/office/powerpoint/2010/main" val="29826843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4" name="TextBox 13"/>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2" name="Title 1"/>
          <p:cNvSpPr>
            <a:spLocks noGrp="1"/>
          </p:cNvSpPr>
          <p:nvPr>
            <p:ph type="title"/>
          </p:nvPr>
        </p:nvSpPr>
        <p:spPr/>
        <p:txBody>
          <a:bodyPr/>
          <a:lstStyle/>
          <a:p>
            <a:r>
              <a:rPr lang="en-US" dirty="0" smtClean="0"/>
              <a:t>RNN</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24</a:t>
            </a:fld>
            <a:endParaRPr lang="en-US" dirty="0"/>
          </a:p>
        </p:txBody>
      </p:sp>
      <p:sp>
        <p:nvSpPr>
          <p:cNvPr id="4" name="Rectangle 3"/>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5" name="Rectangle 4"/>
          <p:cNvSpPr/>
          <p:nvPr/>
        </p:nvSpPr>
        <p:spPr>
          <a:xfrm>
            <a:off x="1278080"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 name="Straight Arrow Connector 8"/>
          <p:cNvCxnSpPr>
            <a:stCxn id="5" idx="3"/>
            <a:endCxn id="25"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0"/>
            <a:endCxn id="25"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7" name="Straight Arrow Connector 16"/>
          <p:cNvCxnSpPr>
            <a:stCxn id="25" idx="6"/>
            <a:endCxn id="16"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6598920" y="2087880"/>
                <a:ext cx="5074920" cy="860172"/>
              </a:xfrm>
              <a:prstGeom prst="rect">
                <a:avLst/>
              </a:prstGeom>
              <a:noFill/>
            </p:spPr>
            <p:txBody>
              <a:bodyPr wrap="square" rtlCol="0">
                <a:spAutoFit/>
              </a:bodyP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m:t>
                            </m:r>
                          </m:sub>
                        </m:sSub>
                      </m:e>
                    </m:d>
                  </m:oMath>
                </a14:m>
                <a:endParaRPr lang="en-US" sz="2400"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𝑠𝑜𝑓𝑡𝑚𝑎𝑥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𝑦</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598920" y="2087880"/>
                <a:ext cx="5074920" cy="860172"/>
              </a:xfrm>
              <a:prstGeom prst="rect">
                <a:avLst/>
              </a:prstGeom>
              <a:blipFill rotWithShape="0">
                <a:blip r:embed="rId3"/>
                <a:stretch>
                  <a:fillRect b="-5674"/>
                </a:stretch>
              </a:blipFill>
            </p:spPr>
            <p:txBody>
              <a:bodyPr/>
              <a:lstStyle/>
              <a:p>
                <a:r>
                  <a:rPr lang="en-US">
                    <a:noFill/>
                  </a:rPr>
                  <a:t> </a:t>
                </a:r>
              </a:p>
            </p:txBody>
          </p:sp>
        </mc:Fallback>
      </mc:AlternateContent>
      <p:sp>
        <p:nvSpPr>
          <p:cNvPr id="25" name="Oval 24"/>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solidFill>
                <a:prstClr val="white"/>
              </a:solidFill>
            </a:endParaRPr>
          </a:p>
        </p:txBody>
      </p:sp>
      <p:sp>
        <p:nvSpPr>
          <p:cNvPr id="18" name="Rectangle 17"/>
          <p:cNvSpPr/>
          <p:nvPr/>
        </p:nvSpPr>
        <p:spPr>
          <a:xfrm>
            <a:off x="3127618" y="21228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a:solidFill>
                  <a:schemeClr val="accent1">
                    <a:lumMod val="50000"/>
                  </a:schemeClr>
                </a:solidFill>
              </a:rPr>
              <a:t>y</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19" name="Oval 18"/>
          <p:cNvSpPr/>
          <p:nvPr/>
        </p:nvSpPr>
        <p:spPr>
          <a:xfrm>
            <a:off x="3127618" y="2788103"/>
            <a:ext cx="1326524"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i="1" dirty="0" err="1" smtClean="0"/>
              <a:t>softmax</a:t>
            </a:r>
            <a:endParaRPr lang="en-US" i="1" dirty="0"/>
          </a:p>
        </p:txBody>
      </p:sp>
      <p:cxnSp>
        <p:nvCxnSpPr>
          <p:cNvPr id="21" name="Straight Arrow Connector 20"/>
          <p:cNvCxnSpPr>
            <a:stCxn id="16" idx="0"/>
            <a:endCxn id="19" idx="4"/>
          </p:cNvCxnSpPr>
          <p:nvPr/>
        </p:nvCxnSpPr>
        <p:spPr>
          <a:xfrm flipH="1" flipV="1">
            <a:off x="3790880" y="3210504"/>
            <a:ext cx="1" cy="570189"/>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92478" y="314811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y</a:t>
            </a:r>
            <a:endParaRPr lang="en-US" sz="2800" baseline="-25000" dirty="0">
              <a:solidFill>
                <a:srgbClr val="9DBFBE">
                  <a:lumMod val="50000"/>
                </a:srgbClr>
              </a:solidFill>
            </a:endParaRPr>
          </a:p>
          <a:p>
            <a:endParaRPr lang="en-US" dirty="0"/>
          </a:p>
        </p:txBody>
      </p:sp>
      <p:cxnSp>
        <p:nvCxnSpPr>
          <p:cNvPr id="26" name="Straight Arrow Connector 25"/>
          <p:cNvCxnSpPr>
            <a:stCxn id="19" idx="0"/>
            <a:endCxn id="18" idx="2"/>
          </p:cNvCxnSpPr>
          <p:nvPr/>
        </p:nvCxnSpPr>
        <p:spPr>
          <a:xfrm flipV="1">
            <a:off x="3790880" y="2552840"/>
            <a:ext cx="0" cy="23526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72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25</a:t>
            </a:fld>
            <a:endParaRPr lang="en-US" dirty="0"/>
          </a:p>
        </p:txBody>
      </p:sp>
      <p:grpSp>
        <p:nvGrpSpPr>
          <p:cNvPr id="6" name="Group 5"/>
          <p:cNvGrpSpPr/>
          <p:nvPr/>
        </p:nvGrpSpPr>
        <p:grpSpPr>
          <a:xfrm>
            <a:off x="1278080" y="3780693"/>
            <a:ext cx="2767059" cy="1937547"/>
            <a:chOff x="1278080" y="3780693"/>
            <a:chExt cx="2767059" cy="1937547"/>
          </a:xfrm>
        </p:grpSpPr>
        <p:sp>
          <p:nvSpPr>
            <p:cNvPr id="15" name="TextBox 1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4" name="TextBox 13"/>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4" name="Rectangle 3"/>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5" name="Rectangle 4"/>
            <p:cNvSpPr/>
            <p:nvPr/>
          </p:nvSpPr>
          <p:spPr>
            <a:xfrm>
              <a:off x="1278080"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 name="Straight Arrow Connector 8"/>
            <p:cNvCxnSpPr>
              <a:stCxn id="5" idx="3"/>
              <a:endCxn id="25"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0"/>
              <a:endCxn id="25"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7" name="Straight Arrow Connector 16"/>
            <p:cNvCxnSpPr>
              <a:stCxn id="25" idx="6"/>
              <a:endCxn id="16"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20" name="Group 19"/>
          <p:cNvGrpSpPr/>
          <p:nvPr/>
        </p:nvGrpSpPr>
        <p:grpSpPr>
          <a:xfrm>
            <a:off x="4045139" y="3780693"/>
            <a:ext cx="2275138" cy="1937547"/>
            <a:chOff x="1770001" y="3780693"/>
            <a:chExt cx="2275138" cy="1937547"/>
          </a:xfrm>
        </p:grpSpPr>
        <p:sp>
          <p:nvSpPr>
            <p:cNvPr id="22" name="TextBox 21"/>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27" name="TextBox 26"/>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28" name="Rectangle 27"/>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30" name="Straight Arrow Connector 29"/>
            <p:cNvCxnSpPr>
              <a:endCxn id="34"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0"/>
              <a:endCxn id="34"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33" name="Straight Arrow Connector 32"/>
            <p:cNvCxnSpPr>
              <a:stCxn id="34" idx="6"/>
              <a:endCxn id="32"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t>σ</a:t>
              </a:r>
              <a:endParaRPr lang="en-US" sz="2800" dirty="0"/>
            </a:p>
          </p:txBody>
        </p:sp>
      </p:grpSp>
      <p:grpSp>
        <p:nvGrpSpPr>
          <p:cNvPr id="35" name="Group 34"/>
          <p:cNvGrpSpPr/>
          <p:nvPr/>
        </p:nvGrpSpPr>
        <p:grpSpPr>
          <a:xfrm>
            <a:off x="6320277" y="3780693"/>
            <a:ext cx="2275138" cy="1937547"/>
            <a:chOff x="1770001" y="3780693"/>
            <a:chExt cx="2275138" cy="1937547"/>
          </a:xfrm>
        </p:grpSpPr>
        <p:sp>
          <p:nvSpPr>
            <p:cNvPr id="36" name="TextBox 35"/>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37" name="TextBox 36"/>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38" name="Rectangle 37"/>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cxnSp>
          <p:nvCxnSpPr>
            <p:cNvPr id="39" name="Straight Arrow Connector 38"/>
            <p:cNvCxnSpPr>
              <a:endCxn id="43"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8" idx="0"/>
              <a:endCxn id="43"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3</a:t>
              </a:r>
            </a:p>
          </p:txBody>
        </p:sp>
        <p:cxnSp>
          <p:nvCxnSpPr>
            <p:cNvPr id="42" name="Straight Arrow Connector 41"/>
            <p:cNvCxnSpPr>
              <a:stCxn id="43" idx="6"/>
              <a:endCxn id="41"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7" name="Group 6"/>
          <p:cNvGrpSpPr/>
          <p:nvPr/>
        </p:nvGrpSpPr>
        <p:grpSpPr>
          <a:xfrm>
            <a:off x="7677894" y="2122884"/>
            <a:ext cx="1326524" cy="1657809"/>
            <a:chOff x="3127618" y="2122884"/>
            <a:chExt cx="1326524" cy="1657809"/>
          </a:xfrm>
        </p:grpSpPr>
        <p:sp>
          <p:nvSpPr>
            <p:cNvPr id="44" name="Rectangle 43"/>
            <p:cNvSpPr/>
            <p:nvPr/>
          </p:nvSpPr>
          <p:spPr>
            <a:xfrm>
              <a:off x="3127618" y="21228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y</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sp>
          <p:nvSpPr>
            <p:cNvPr id="45" name="Oval 44"/>
            <p:cNvSpPr/>
            <p:nvPr/>
          </p:nvSpPr>
          <p:spPr>
            <a:xfrm>
              <a:off x="3127618" y="2788103"/>
              <a:ext cx="1326524"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i="1" dirty="0" err="1" smtClean="0"/>
                <a:t>softmax</a:t>
              </a:r>
              <a:endParaRPr lang="en-US" i="1" dirty="0"/>
            </a:p>
          </p:txBody>
        </p:sp>
        <p:cxnSp>
          <p:nvCxnSpPr>
            <p:cNvPr id="46" name="Straight Arrow Connector 45"/>
            <p:cNvCxnSpPr>
              <a:endCxn id="45" idx="4"/>
            </p:cNvCxnSpPr>
            <p:nvPr/>
          </p:nvCxnSpPr>
          <p:spPr>
            <a:xfrm flipH="1" flipV="1">
              <a:off x="3790880" y="3210504"/>
              <a:ext cx="1" cy="570189"/>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5" idx="0"/>
              <a:endCxn id="44" idx="2"/>
            </p:cNvCxnSpPr>
            <p:nvPr/>
          </p:nvCxnSpPr>
          <p:spPr>
            <a:xfrm flipV="1">
              <a:off x="3790880" y="2552840"/>
              <a:ext cx="0" cy="23526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014454"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The</a:t>
            </a:r>
            <a:endParaRPr lang="en-US" sz="4000" b="1" dirty="0">
              <a:solidFill>
                <a:schemeClr val="accent1">
                  <a:lumMod val="50000"/>
                </a:schemeClr>
              </a:solidFill>
            </a:endParaRPr>
          </a:p>
        </p:txBody>
      </p:sp>
      <p:sp>
        <p:nvSpPr>
          <p:cNvPr id="48" name="TextBox 47"/>
          <p:cNvSpPr txBox="1"/>
          <p:nvPr/>
        </p:nvSpPr>
        <p:spPr>
          <a:xfrm>
            <a:off x="4289592" y="5710685"/>
            <a:ext cx="1326524" cy="707886"/>
          </a:xfrm>
          <a:prstGeom prst="rect">
            <a:avLst/>
          </a:prstGeom>
          <a:noFill/>
        </p:spPr>
        <p:txBody>
          <a:bodyPr wrap="square" rtlCol="0">
            <a:spAutoFit/>
          </a:bodyPr>
          <a:lstStyle/>
          <a:p>
            <a:pPr algn="ctr"/>
            <a:r>
              <a:rPr lang="en-US" sz="4000" b="1" dirty="0">
                <a:solidFill>
                  <a:schemeClr val="accent1">
                    <a:lumMod val="50000"/>
                  </a:schemeClr>
                </a:solidFill>
              </a:rPr>
              <a:t>c</a:t>
            </a:r>
            <a:r>
              <a:rPr lang="en-US" sz="4000" b="1" dirty="0" smtClean="0">
                <a:solidFill>
                  <a:schemeClr val="accent1">
                    <a:lumMod val="50000"/>
                  </a:schemeClr>
                </a:solidFill>
              </a:rPr>
              <a:t>at</a:t>
            </a:r>
            <a:endParaRPr lang="en-US" sz="4000" b="1" dirty="0">
              <a:solidFill>
                <a:schemeClr val="accent1">
                  <a:lumMod val="50000"/>
                </a:schemeClr>
              </a:solidFill>
            </a:endParaRPr>
          </a:p>
        </p:txBody>
      </p:sp>
      <p:sp>
        <p:nvSpPr>
          <p:cNvPr id="49" name="TextBox 48"/>
          <p:cNvSpPr txBox="1"/>
          <p:nvPr/>
        </p:nvSpPr>
        <p:spPr>
          <a:xfrm>
            <a:off x="6564730"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sat</a:t>
            </a:r>
            <a:endParaRPr lang="en-US" sz="4000" b="1" dirty="0">
              <a:solidFill>
                <a:schemeClr val="accent1">
                  <a:lumMod val="50000"/>
                </a:schemeClr>
              </a:solidFill>
            </a:endParaRPr>
          </a:p>
        </p:txBody>
      </p:sp>
      <p:sp>
        <p:nvSpPr>
          <p:cNvPr id="50" name="TextBox 49"/>
          <p:cNvSpPr txBox="1"/>
          <p:nvPr/>
        </p:nvSpPr>
        <p:spPr>
          <a:xfrm>
            <a:off x="7755266" y="3136021"/>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y</a:t>
            </a:r>
            <a:endParaRPr lang="en-US" sz="2800" baseline="-25000" dirty="0">
              <a:solidFill>
                <a:srgbClr val="9DBFBE">
                  <a:lumMod val="50000"/>
                </a:srgbClr>
              </a:solidFill>
            </a:endParaRPr>
          </a:p>
          <a:p>
            <a:endParaRPr lang="en-US" dirty="0"/>
          </a:p>
        </p:txBody>
      </p:sp>
    </p:spTree>
    <p:extLst>
      <p:ext uri="{BB962C8B-B14F-4D97-AF65-F5344CB8AC3E}">
        <p14:creationId xmlns:p14="http://schemas.microsoft.com/office/powerpoint/2010/main" val="30075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10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Parameters of an RNN</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26</a:t>
            </a:fld>
            <a:endParaRPr lang="en-US" dirty="0"/>
          </a:p>
        </p:txBody>
      </p:sp>
      <p:grpSp>
        <p:nvGrpSpPr>
          <p:cNvPr id="4" name="Group 3"/>
          <p:cNvGrpSpPr/>
          <p:nvPr/>
        </p:nvGrpSpPr>
        <p:grpSpPr>
          <a:xfrm>
            <a:off x="1278080" y="3780693"/>
            <a:ext cx="2767059" cy="1937547"/>
            <a:chOff x="1278080" y="3780693"/>
            <a:chExt cx="2767059" cy="1937547"/>
          </a:xfrm>
        </p:grpSpPr>
        <p:sp>
          <p:nvSpPr>
            <p:cNvPr id="5" name="TextBox 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6" name="TextBox 5"/>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7" name="Rectangle 6"/>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8" name="Rectangle 7"/>
            <p:cNvSpPr/>
            <p:nvPr/>
          </p:nvSpPr>
          <p:spPr>
            <a:xfrm>
              <a:off x="1278080"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 name="Straight Arrow Connector 8"/>
            <p:cNvCxnSpPr>
              <a:stCxn id="8" idx="3"/>
              <a:endCxn id="13"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13"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2" name="Straight Arrow Connector 11"/>
            <p:cNvCxnSpPr>
              <a:stCxn id="13" idx="6"/>
              <a:endCxn id="11"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14" name="Group 13"/>
          <p:cNvGrpSpPr/>
          <p:nvPr/>
        </p:nvGrpSpPr>
        <p:grpSpPr>
          <a:xfrm>
            <a:off x="4045139" y="3780693"/>
            <a:ext cx="2275138" cy="1937547"/>
            <a:chOff x="1770001" y="3780693"/>
            <a:chExt cx="2275138" cy="1937547"/>
          </a:xfrm>
        </p:grpSpPr>
        <p:sp>
          <p:nvSpPr>
            <p:cNvPr id="15" name="TextBox 1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6" name="TextBox 15"/>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17" name="Rectangle 16"/>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18" name="Straight Arrow Connector 17"/>
            <p:cNvCxnSpPr>
              <a:endCxn id="22"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0"/>
              <a:endCxn id="22"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21" name="Straight Arrow Connector 20"/>
            <p:cNvCxnSpPr>
              <a:stCxn id="22" idx="6"/>
              <a:endCxn id="20"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23" name="Group 22"/>
          <p:cNvGrpSpPr/>
          <p:nvPr/>
        </p:nvGrpSpPr>
        <p:grpSpPr>
          <a:xfrm>
            <a:off x="6320277" y="3780693"/>
            <a:ext cx="2275138" cy="1937547"/>
            <a:chOff x="1770001" y="3780693"/>
            <a:chExt cx="2275138" cy="1937547"/>
          </a:xfrm>
        </p:grpSpPr>
        <p:sp>
          <p:nvSpPr>
            <p:cNvPr id="24" name="TextBox 23"/>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25" name="TextBox 24"/>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26" name="Rectangle 25"/>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cxnSp>
          <p:nvCxnSpPr>
            <p:cNvPr id="27" name="Straight Arrow Connector 26"/>
            <p:cNvCxnSpPr>
              <a:endCxn id="31"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0"/>
              <a:endCxn id="31"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3</a:t>
              </a:r>
            </a:p>
          </p:txBody>
        </p:sp>
        <p:cxnSp>
          <p:nvCxnSpPr>
            <p:cNvPr id="30" name="Straight Arrow Connector 29"/>
            <p:cNvCxnSpPr>
              <a:stCxn id="31" idx="6"/>
              <a:endCxn id="29"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80340" y="4201366"/>
              <a:ext cx="398228"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t>σ</a:t>
              </a:r>
              <a:endParaRPr lang="en-US" sz="2800" dirty="0"/>
            </a:p>
          </p:txBody>
        </p:sp>
      </p:grpSp>
      <p:grpSp>
        <p:nvGrpSpPr>
          <p:cNvPr id="32" name="Group 31"/>
          <p:cNvGrpSpPr/>
          <p:nvPr/>
        </p:nvGrpSpPr>
        <p:grpSpPr>
          <a:xfrm>
            <a:off x="7677894" y="2122884"/>
            <a:ext cx="1326524" cy="1657809"/>
            <a:chOff x="3127618" y="2122884"/>
            <a:chExt cx="1326524" cy="1657809"/>
          </a:xfrm>
        </p:grpSpPr>
        <p:sp>
          <p:nvSpPr>
            <p:cNvPr id="33" name="Rectangle 32"/>
            <p:cNvSpPr/>
            <p:nvPr/>
          </p:nvSpPr>
          <p:spPr>
            <a:xfrm>
              <a:off x="3127618" y="21228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y</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sp>
          <p:nvSpPr>
            <p:cNvPr id="34" name="Oval 33"/>
            <p:cNvSpPr/>
            <p:nvPr/>
          </p:nvSpPr>
          <p:spPr>
            <a:xfrm>
              <a:off x="3127618" y="2788103"/>
              <a:ext cx="1326524" cy="42240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i="1" dirty="0" err="1" smtClean="0"/>
                <a:t>softmax</a:t>
              </a:r>
              <a:endParaRPr lang="en-US" i="1" dirty="0"/>
            </a:p>
          </p:txBody>
        </p:sp>
        <p:cxnSp>
          <p:nvCxnSpPr>
            <p:cNvPr id="35" name="Straight Arrow Connector 34"/>
            <p:cNvCxnSpPr>
              <a:endCxn id="34" idx="4"/>
            </p:cNvCxnSpPr>
            <p:nvPr/>
          </p:nvCxnSpPr>
          <p:spPr>
            <a:xfrm flipH="1" flipV="1">
              <a:off x="3790880" y="3210504"/>
              <a:ext cx="1" cy="570189"/>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0"/>
              <a:endCxn id="33" idx="2"/>
            </p:cNvCxnSpPr>
            <p:nvPr/>
          </p:nvCxnSpPr>
          <p:spPr>
            <a:xfrm flipV="1">
              <a:off x="3790880" y="2552840"/>
              <a:ext cx="0" cy="23526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2014454"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The</a:t>
            </a:r>
            <a:endParaRPr lang="en-US" sz="4000" b="1" dirty="0">
              <a:solidFill>
                <a:schemeClr val="accent1">
                  <a:lumMod val="50000"/>
                </a:schemeClr>
              </a:solidFill>
            </a:endParaRPr>
          </a:p>
        </p:txBody>
      </p:sp>
      <p:sp>
        <p:nvSpPr>
          <p:cNvPr id="38" name="TextBox 37"/>
          <p:cNvSpPr txBox="1"/>
          <p:nvPr/>
        </p:nvSpPr>
        <p:spPr>
          <a:xfrm>
            <a:off x="4289592" y="5710685"/>
            <a:ext cx="1326524" cy="707886"/>
          </a:xfrm>
          <a:prstGeom prst="rect">
            <a:avLst/>
          </a:prstGeom>
          <a:noFill/>
        </p:spPr>
        <p:txBody>
          <a:bodyPr wrap="square" rtlCol="0">
            <a:spAutoFit/>
          </a:bodyPr>
          <a:lstStyle/>
          <a:p>
            <a:pPr algn="ctr"/>
            <a:r>
              <a:rPr lang="en-US" sz="4000" b="1" dirty="0">
                <a:solidFill>
                  <a:schemeClr val="accent1">
                    <a:lumMod val="50000"/>
                  </a:schemeClr>
                </a:solidFill>
              </a:rPr>
              <a:t>c</a:t>
            </a:r>
            <a:r>
              <a:rPr lang="en-US" sz="4000" b="1" dirty="0" smtClean="0">
                <a:solidFill>
                  <a:schemeClr val="accent1">
                    <a:lumMod val="50000"/>
                  </a:schemeClr>
                </a:solidFill>
              </a:rPr>
              <a:t>at</a:t>
            </a:r>
            <a:endParaRPr lang="en-US" sz="4000" b="1" dirty="0">
              <a:solidFill>
                <a:schemeClr val="accent1">
                  <a:lumMod val="50000"/>
                </a:schemeClr>
              </a:solidFill>
            </a:endParaRPr>
          </a:p>
        </p:txBody>
      </p:sp>
      <p:sp>
        <p:nvSpPr>
          <p:cNvPr id="39" name="TextBox 38"/>
          <p:cNvSpPr txBox="1"/>
          <p:nvPr/>
        </p:nvSpPr>
        <p:spPr>
          <a:xfrm>
            <a:off x="6564730"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sat</a:t>
            </a:r>
            <a:endParaRPr lang="en-US" sz="4000" b="1" dirty="0">
              <a:solidFill>
                <a:schemeClr val="accent1">
                  <a:lumMod val="50000"/>
                </a:schemeClr>
              </a:solidFill>
            </a:endParaRPr>
          </a:p>
        </p:txBody>
      </p:sp>
      <p:sp>
        <p:nvSpPr>
          <p:cNvPr id="40" name="Right Arrow 39"/>
          <p:cNvSpPr/>
          <p:nvPr/>
        </p:nvSpPr>
        <p:spPr>
          <a:xfrm>
            <a:off x="9220200" y="2122884"/>
            <a:ext cx="838200" cy="254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210800" y="2122884"/>
            <a:ext cx="1295400" cy="4299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Cost</a:t>
            </a:r>
            <a:endParaRPr lang="en-US" sz="2800" b="1" dirty="0"/>
          </a:p>
        </p:txBody>
      </p:sp>
      <p:sp>
        <p:nvSpPr>
          <p:cNvPr id="46" name="TextBox 45"/>
          <p:cNvSpPr txBox="1"/>
          <p:nvPr/>
        </p:nvSpPr>
        <p:spPr>
          <a:xfrm>
            <a:off x="7755266" y="3132050"/>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y</a:t>
            </a:r>
            <a:endParaRPr lang="en-US" sz="2800" baseline="-25000" dirty="0">
              <a:solidFill>
                <a:srgbClr val="9DBFBE">
                  <a:lumMod val="50000"/>
                </a:srgbClr>
              </a:solidFill>
            </a:endParaRPr>
          </a:p>
          <a:p>
            <a:endParaRPr lang="en-US" dirty="0"/>
          </a:p>
        </p:txBody>
      </p:sp>
      <p:sp>
        <p:nvSpPr>
          <p:cNvPr id="47" name="Freeform 46"/>
          <p:cNvSpPr/>
          <p:nvPr/>
        </p:nvSpPr>
        <p:spPr>
          <a:xfrm>
            <a:off x="8168516" y="2392681"/>
            <a:ext cx="2042286" cy="1052977"/>
          </a:xfrm>
          <a:custGeom>
            <a:avLst/>
            <a:gdLst>
              <a:gd name="connsiteX0" fmla="*/ 2406578 w 2406578"/>
              <a:gd name="connsiteY0" fmla="*/ 0 h 1024007"/>
              <a:gd name="connsiteX1" fmla="*/ 151058 w 2406578"/>
              <a:gd name="connsiteY1" fmla="*/ 274320 h 1024007"/>
              <a:gd name="connsiteX2" fmla="*/ 212018 w 2406578"/>
              <a:gd name="connsiteY2" fmla="*/ 929640 h 1024007"/>
              <a:gd name="connsiteX3" fmla="*/ 242498 w 2406578"/>
              <a:gd name="connsiteY3" fmla="*/ 1005840 h 1024007"/>
              <a:gd name="connsiteX0" fmla="*/ 2230951 w 2230951"/>
              <a:gd name="connsiteY0" fmla="*/ 0 h 1031146"/>
              <a:gd name="connsiteX1" fmla="*/ 630751 w 2230951"/>
              <a:gd name="connsiteY1" fmla="*/ 137160 h 1031146"/>
              <a:gd name="connsiteX2" fmla="*/ 36391 w 2230951"/>
              <a:gd name="connsiteY2" fmla="*/ 929640 h 1031146"/>
              <a:gd name="connsiteX3" fmla="*/ 66871 w 2230951"/>
              <a:gd name="connsiteY3" fmla="*/ 1005840 h 1031146"/>
              <a:gd name="connsiteX0" fmla="*/ 2164206 w 2164206"/>
              <a:gd name="connsiteY0" fmla="*/ 0 h 1007339"/>
              <a:gd name="connsiteX1" fmla="*/ 564006 w 2164206"/>
              <a:gd name="connsiteY1" fmla="*/ 137160 h 1007339"/>
              <a:gd name="connsiteX2" fmla="*/ 426846 w 2164206"/>
              <a:gd name="connsiteY2" fmla="*/ 640080 h 1007339"/>
              <a:gd name="connsiteX3" fmla="*/ 126 w 2164206"/>
              <a:gd name="connsiteY3" fmla="*/ 1005840 h 1007339"/>
              <a:gd name="connsiteX0" fmla="*/ 2042339 w 2042339"/>
              <a:gd name="connsiteY0" fmla="*/ 0 h 1052869"/>
              <a:gd name="connsiteX1" fmla="*/ 442139 w 2042339"/>
              <a:gd name="connsiteY1" fmla="*/ 137160 h 1052869"/>
              <a:gd name="connsiteX2" fmla="*/ 304979 w 2042339"/>
              <a:gd name="connsiteY2" fmla="*/ 640080 h 1052869"/>
              <a:gd name="connsiteX3" fmla="*/ 179 w 2042339"/>
              <a:gd name="connsiteY3" fmla="*/ 1051560 h 1052869"/>
              <a:gd name="connsiteX0" fmla="*/ 2042262 w 2042262"/>
              <a:gd name="connsiteY0" fmla="*/ 0 h 1053016"/>
              <a:gd name="connsiteX1" fmla="*/ 442062 w 2042262"/>
              <a:gd name="connsiteY1" fmla="*/ 137160 h 1053016"/>
              <a:gd name="connsiteX2" fmla="*/ 487782 w 2042262"/>
              <a:gd name="connsiteY2" fmla="*/ 670560 h 1053016"/>
              <a:gd name="connsiteX3" fmla="*/ 102 w 2042262"/>
              <a:gd name="connsiteY3" fmla="*/ 1051560 h 1053016"/>
              <a:gd name="connsiteX0" fmla="*/ 2042274 w 2042274"/>
              <a:gd name="connsiteY0" fmla="*/ 0 h 1052882"/>
              <a:gd name="connsiteX1" fmla="*/ 716394 w 2042274"/>
              <a:gd name="connsiteY1" fmla="*/ 304800 h 1052882"/>
              <a:gd name="connsiteX2" fmla="*/ 487794 w 2042274"/>
              <a:gd name="connsiteY2" fmla="*/ 670560 h 1052882"/>
              <a:gd name="connsiteX3" fmla="*/ 114 w 2042274"/>
              <a:gd name="connsiteY3" fmla="*/ 1051560 h 1052882"/>
              <a:gd name="connsiteX0" fmla="*/ 2042286 w 2042286"/>
              <a:gd name="connsiteY0" fmla="*/ 0 h 1052977"/>
              <a:gd name="connsiteX1" fmla="*/ 945006 w 2042286"/>
              <a:gd name="connsiteY1" fmla="*/ 182880 h 1052977"/>
              <a:gd name="connsiteX2" fmla="*/ 487806 w 2042286"/>
              <a:gd name="connsiteY2" fmla="*/ 670560 h 1052977"/>
              <a:gd name="connsiteX3" fmla="*/ 126 w 2042286"/>
              <a:gd name="connsiteY3" fmla="*/ 1051560 h 1052977"/>
            </a:gdLst>
            <a:ahLst/>
            <a:cxnLst>
              <a:cxn ang="0">
                <a:pos x="connsiteX0" y="connsiteY0"/>
              </a:cxn>
              <a:cxn ang="0">
                <a:pos x="connsiteX1" y="connsiteY1"/>
              </a:cxn>
              <a:cxn ang="0">
                <a:pos x="connsiteX2" y="connsiteY2"/>
              </a:cxn>
              <a:cxn ang="0">
                <a:pos x="connsiteX3" y="connsiteY3"/>
              </a:cxn>
            </a:cxnLst>
            <a:rect l="l" t="t" r="r" b="b"/>
            <a:pathLst>
              <a:path w="2042286" h="1052977">
                <a:moveTo>
                  <a:pt x="2042286" y="0"/>
                </a:moveTo>
                <a:cubicBezTo>
                  <a:pt x="1097406" y="59690"/>
                  <a:pt x="1204086" y="71120"/>
                  <a:pt x="945006" y="182880"/>
                </a:cubicBezTo>
                <a:cubicBezTo>
                  <a:pt x="685926" y="294640"/>
                  <a:pt x="645286" y="525780"/>
                  <a:pt x="487806" y="670560"/>
                </a:cubicBezTo>
                <a:cubicBezTo>
                  <a:pt x="330326" y="815340"/>
                  <a:pt x="-7494" y="1074420"/>
                  <a:pt x="126" y="1051560"/>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6981892" y="2377440"/>
            <a:ext cx="3198428" cy="2488835"/>
          </a:xfrm>
          <a:custGeom>
            <a:avLst/>
            <a:gdLst>
              <a:gd name="connsiteX0" fmla="*/ 3198428 w 3198428"/>
              <a:gd name="connsiteY0" fmla="*/ 0 h 2488835"/>
              <a:gd name="connsiteX1" fmla="*/ 2253548 w 3198428"/>
              <a:gd name="connsiteY1" fmla="*/ 228600 h 2488835"/>
              <a:gd name="connsiteX2" fmla="*/ 1796348 w 3198428"/>
              <a:gd name="connsiteY2" fmla="*/ 685800 h 2488835"/>
              <a:gd name="connsiteX3" fmla="*/ 1384868 w 3198428"/>
              <a:gd name="connsiteY3" fmla="*/ 1981200 h 2488835"/>
              <a:gd name="connsiteX4" fmla="*/ 196148 w 3198428"/>
              <a:gd name="connsiteY4" fmla="*/ 2087880 h 2488835"/>
              <a:gd name="connsiteX5" fmla="*/ 13268 w 3198428"/>
              <a:gd name="connsiteY5" fmla="*/ 2453640 h 2488835"/>
              <a:gd name="connsiteX6" fmla="*/ 28508 w 3198428"/>
              <a:gd name="connsiteY6" fmla="*/ 2453640 h 248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428" h="2488835">
                <a:moveTo>
                  <a:pt x="3198428" y="0"/>
                </a:moveTo>
                <a:cubicBezTo>
                  <a:pt x="2842828" y="57150"/>
                  <a:pt x="2487228" y="114300"/>
                  <a:pt x="2253548" y="228600"/>
                </a:cubicBezTo>
                <a:cubicBezTo>
                  <a:pt x="2019868" y="342900"/>
                  <a:pt x="1941128" y="393700"/>
                  <a:pt x="1796348" y="685800"/>
                </a:cubicBezTo>
                <a:cubicBezTo>
                  <a:pt x="1651568" y="977900"/>
                  <a:pt x="1651568" y="1747520"/>
                  <a:pt x="1384868" y="1981200"/>
                </a:cubicBezTo>
                <a:cubicBezTo>
                  <a:pt x="1118168" y="2214880"/>
                  <a:pt x="424748" y="2009140"/>
                  <a:pt x="196148" y="2087880"/>
                </a:cubicBezTo>
                <a:cubicBezTo>
                  <a:pt x="-32452" y="2166620"/>
                  <a:pt x="41208" y="2392680"/>
                  <a:pt x="13268" y="2453640"/>
                </a:cubicBezTo>
                <a:cubicBezTo>
                  <a:pt x="-14672" y="2514600"/>
                  <a:pt x="6918" y="2484120"/>
                  <a:pt x="28508" y="2453640"/>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6623223" y="2422266"/>
            <a:ext cx="3709496" cy="2067857"/>
          </a:xfrm>
          <a:custGeom>
            <a:avLst/>
            <a:gdLst>
              <a:gd name="connsiteX0" fmla="*/ 3198428 w 3198428"/>
              <a:gd name="connsiteY0" fmla="*/ 0 h 2488835"/>
              <a:gd name="connsiteX1" fmla="*/ 2253548 w 3198428"/>
              <a:gd name="connsiteY1" fmla="*/ 228600 h 2488835"/>
              <a:gd name="connsiteX2" fmla="*/ 1796348 w 3198428"/>
              <a:gd name="connsiteY2" fmla="*/ 685800 h 2488835"/>
              <a:gd name="connsiteX3" fmla="*/ 1384868 w 3198428"/>
              <a:gd name="connsiteY3" fmla="*/ 1981200 h 2488835"/>
              <a:gd name="connsiteX4" fmla="*/ 196148 w 3198428"/>
              <a:gd name="connsiteY4" fmla="*/ 2087880 h 2488835"/>
              <a:gd name="connsiteX5" fmla="*/ 13268 w 3198428"/>
              <a:gd name="connsiteY5" fmla="*/ 2453640 h 2488835"/>
              <a:gd name="connsiteX6" fmla="*/ 28508 w 3198428"/>
              <a:gd name="connsiteY6" fmla="*/ 2453640 h 2488835"/>
              <a:gd name="connsiteX0" fmla="*/ 3387725 w 3387725"/>
              <a:gd name="connsiteY0" fmla="*/ 0 h 2499082"/>
              <a:gd name="connsiteX1" fmla="*/ 2442845 w 3387725"/>
              <a:gd name="connsiteY1" fmla="*/ 228600 h 2499082"/>
              <a:gd name="connsiteX2" fmla="*/ 1985645 w 3387725"/>
              <a:gd name="connsiteY2" fmla="*/ 685800 h 2499082"/>
              <a:gd name="connsiteX3" fmla="*/ 1574165 w 3387725"/>
              <a:gd name="connsiteY3" fmla="*/ 1981200 h 2499082"/>
              <a:gd name="connsiteX4" fmla="*/ 80645 w 3387725"/>
              <a:gd name="connsiteY4" fmla="*/ 1944445 h 2499082"/>
              <a:gd name="connsiteX5" fmla="*/ 202565 w 3387725"/>
              <a:gd name="connsiteY5" fmla="*/ 2453640 h 2499082"/>
              <a:gd name="connsiteX6" fmla="*/ 217805 w 3387725"/>
              <a:gd name="connsiteY6" fmla="*/ 2453640 h 2499082"/>
              <a:gd name="connsiteX0" fmla="*/ 3708512 w 3708512"/>
              <a:gd name="connsiteY0" fmla="*/ 0 h 2455790"/>
              <a:gd name="connsiteX1" fmla="*/ 2763632 w 3708512"/>
              <a:gd name="connsiteY1" fmla="*/ 228600 h 2455790"/>
              <a:gd name="connsiteX2" fmla="*/ 2306432 w 3708512"/>
              <a:gd name="connsiteY2" fmla="*/ 685800 h 2455790"/>
              <a:gd name="connsiteX3" fmla="*/ 1894952 w 3708512"/>
              <a:gd name="connsiteY3" fmla="*/ 1981200 h 2455790"/>
              <a:gd name="connsiteX4" fmla="*/ 401432 w 3708512"/>
              <a:gd name="connsiteY4" fmla="*/ 1944445 h 2455790"/>
              <a:gd name="connsiteX5" fmla="*/ 523352 w 3708512"/>
              <a:gd name="connsiteY5" fmla="*/ 2453640 h 2455790"/>
              <a:gd name="connsiteX6" fmla="*/ 710 w 3708512"/>
              <a:gd name="connsiteY6" fmla="*/ 1718534 h 2455790"/>
              <a:gd name="connsiteX0" fmla="*/ 3709496 w 3709496"/>
              <a:gd name="connsiteY0" fmla="*/ 0 h 2067857"/>
              <a:gd name="connsiteX1" fmla="*/ 2764616 w 3709496"/>
              <a:gd name="connsiteY1" fmla="*/ 228600 h 2067857"/>
              <a:gd name="connsiteX2" fmla="*/ 2307416 w 3709496"/>
              <a:gd name="connsiteY2" fmla="*/ 685800 h 2067857"/>
              <a:gd name="connsiteX3" fmla="*/ 1895936 w 3709496"/>
              <a:gd name="connsiteY3" fmla="*/ 1981200 h 2067857"/>
              <a:gd name="connsiteX4" fmla="*/ 402416 w 3709496"/>
              <a:gd name="connsiteY4" fmla="*/ 1944445 h 2067857"/>
              <a:gd name="connsiteX5" fmla="*/ 237466 w 3709496"/>
              <a:gd name="connsiteY5" fmla="*/ 1915757 h 2067857"/>
              <a:gd name="connsiteX6" fmla="*/ 1694 w 3709496"/>
              <a:gd name="connsiteY6" fmla="*/ 1718534 h 206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496" h="2067857">
                <a:moveTo>
                  <a:pt x="3709496" y="0"/>
                </a:moveTo>
                <a:cubicBezTo>
                  <a:pt x="3353896" y="57150"/>
                  <a:pt x="2998296" y="114300"/>
                  <a:pt x="2764616" y="228600"/>
                </a:cubicBezTo>
                <a:cubicBezTo>
                  <a:pt x="2530936" y="342900"/>
                  <a:pt x="2452196" y="393700"/>
                  <a:pt x="2307416" y="685800"/>
                </a:cubicBezTo>
                <a:cubicBezTo>
                  <a:pt x="2162636" y="977900"/>
                  <a:pt x="2213436" y="1771426"/>
                  <a:pt x="1895936" y="1981200"/>
                </a:cubicBezTo>
                <a:cubicBezTo>
                  <a:pt x="1578436" y="2190974"/>
                  <a:pt x="678828" y="1955352"/>
                  <a:pt x="402416" y="1944445"/>
                </a:cubicBezTo>
                <a:cubicBezTo>
                  <a:pt x="126004" y="1933538"/>
                  <a:pt x="304253" y="1953409"/>
                  <a:pt x="237466" y="1915757"/>
                </a:cubicBezTo>
                <a:cubicBezTo>
                  <a:pt x="170679" y="1878105"/>
                  <a:pt x="-19896" y="1749014"/>
                  <a:pt x="1694" y="1718534"/>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4369590" y="2366682"/>
            <a:ext cx="5868104" cy="2118344"/>
          </a:xfrm>
          <a:custGeom>
            <a:avLst/>
            <a:gdLst>
              <a:gd name="connsiteX0" fmla="*/ 5868104 w 5868104"/>
              <a:gd name="connsiteY0" fmla="*/ 0 h 2118344"/>
              <a:gd name="connsiteX1" fmla="*/ 4541328 w 5868104"/>
              <a:gd name="connsiteY1" fmla="*/ 609600 h 2118344"/>
              <a:gd name="connsiteX2" fmla="*/ 3967586 w 5868104"/>
              <a:gd name="connsiteY2" fmla="*/ 1972236 h 2118344"/>
              <a:gd name="connsiteX3" fmla="*/ 560998 w 5868104"/>
              <a:gd name="connsiteY3" fmla="*/ 2061883 h 2118344"/>
              <a:gd name="connsiteX4" fmla="*/ 41045 w 5868104"/>
              <a:gd name="connsiteY4" fmla="*/ 1810871 h 211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104" h="2118344">
                <a:moveTo>
                  <a:pt x="5868104" y="0"/>
                </a:moveTo>
                <a:cubicBezTo>
                  <a:pt x="5363092" y="140447"/>
                  <a:pt x="4858081" y="280894"/>
                  <a:pt x="4541328" y="609600"/>
                </a:cubicBezTo>
                <a:cubicBezTo>
                  <a:pt x="4224575" y="938306"/>
                  <a:pt x="4630974" y="1730189"/>
                  <a:pt x="3967586" y="1972236"/>
                </a:cubicBezTo>
                <a:cubicBezTo>
                  <a:pt x="3304198" y="2214283"/>
                  <a:pt x="1215421" y="2088777"/>
                  <a:pt x="560998" y="2061883"/>
                </a:cubicBezTo>
                <a:cubicBezTo>
                  <a:pt x="-93426" y="2034989"/>
                  <a:pt x="-26191" y="1922930"/>
                  <a:pt x="41045" y="1810871"/>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4662157" y="2519082"/>
            <a:ext cx="5727937" cy="2388585"/>
          </a:xfrm>
          <a:custGeom>
            <a:avLst/>
            <a:gdLst>
              <a:gd name="connsiteX0" fmla="*/ 5868104 w 5868104"/>
              <a:gd name="connsiteY0" fmla="*/ 0 h 2118344"/>
              <a:gd name="connsiteX1" fmla="*/ 4541328 w 5868104"/>
              <a:gd name="connsiteY1" fmla="*/ 609600 h 2118344"/>
              <a:gd name="connsiteX2" fmla="*/ 3967586 w 5868104"/>
              <a:gd name="connsiteY2" fmla="*/ 1972236 h 2118344"/>
              <a:gd name="connsiteX3" fmla="*/ 560998 w 5868104"/>
              <a:gd name="connsiteY3" fmla="*/ 2061883 h 2118344"/>
              <a:gd name="connsiteX4" fmla="*/ 41045 w 5868104"/>
              <a:gd name="connsiteY4" fmla="*/ 1810871 h 2118344"/>
              <a:gd name="connsiteX0" fmla="*/ 5727937 w 5727937"/>
              <a:gd name="connsiteY0" fmla="*/ 0 h 2388585"/>
              <a:gd name="connsiteX1" fmla="*/ 4401161 w 5727937"/>
              <a:gd name="connsiteY1" fmla="*/ 609600 h 2388585"/>
              <a:gd name="connsiteX2" fmla="*/ 3827419 w 5727937"/>
              <a:gd name="connsiteY2" fmla="*/ 1972236 h 2388585"/>
              <a:gd name="connsiteX3" fmla="*/ 420831 w 5727937"/>
              <a:gd name="connsiteY3" fmla="*/ 2061883 h 2388585"/>
              <a:gd name="connsiteX4" fmla="*/ 98102 w 5727937"/>
              <a:gd name="connsiteY4" fmla="*/ 2366683 h 238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937" h="2388585">
                <a:moveTo>
                  <a:pt x="5727937" y="0"/>
                </a:moveTo>
                <a:cubicBezTo>
                  <a:pt x="5222925" y="140447"/>
                  <a:pt x="4717914" y="280894"/>
                  <a:pt x="4401161" y="609600"/>
                </a:cubicBezTo>
                <a:cubicBezTo>
                  <a:pt x="4084408" y="938306"/>
                  <a:pt x="4490807" y="1730189"/>
                  <a:pt x="3827419" y="1972236"/>
                </a:cubicBezTo>
                <a:cubicBezTo>
                  <a:pt x="3164031" y="2214283"/>
                  <a:pt x="1042384" y="1996142"/>
                  <a:pt x="420831" y="2061883"/>
                </a:cubicBezTo>
                <a:cubicBezTo>
                  <a:pt x="-200722" y="2127624"/>
                  <a:pt x="30866" y="2478742"/>
                  <a:pt x="98102" y="2366683"/>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2045930" y="2294964"/>
            <a:ext cx="8173835" cy="2228557"/>
          </a:xfrm>
          <a:custGeom>
            <a:avLst/>
            <a:gdLst>
              <a:gd name="connsiteX0" fmla="*/ 8265317 w 8265317"/>
              <a:gd name="connsiteY0" fmla="*/ 0 h 2340972"/>
              <a:gd name="connsiteX1" fmla="*/ 6687528 w 8265317"/>
              <a:gd name="connsiteY1" fmla="*/ 699247 h 2340972"/>
              <a:gd name="connsiteX2" fmla="*/ 6382728 w 8265317"/>
              <a:gd name="connsiteY2" fmla="*/ 2223247 h 2340972"/>
              <a:gd name="connsiteX3" fmla="*/ 752893 w 8265317"/>
              <a:gd name="connsiteY3" fmla="*/ 2205317 h 2340972"/>
              <a:gd name="connsiteX4" fmla="*/ 215011 w 8265317"/>
              <a:gd name="connsiteY4" fmla="*/ 1936376 h 2340972"/>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173835 w 8173835"/>
              <a:gd name="connsiteY0" fmla="*/ 0 h 2228557"/>
              <a:gd name="connsiteX1" fmla="*/ 6596046 w 8173835"/>
              <a:gd name="connsiteY1" fmla="*/ 699247 h 2228557"/>
              <a:gd name="connsiteX2" fmla="*/ 6327105 w 8173835"/>
              <a:gd name="connsiteY2" fmla="*/ 2043953 h 2228557"/>
              <a:gd name="connsiteX3" fmla="*/ 661411 w 8173835"/>
              <a:gd name="connsiteY3" fmla="*/ 2205317 h 2228557"/>
              <a:gd name="connsiteX4" fmla="*/ 123529 w 8173835"/>
              <a:gd name="connsiteY4" fmla="*/ 1936376 h 222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3835" h="2228557">
                <a:moveTo>
                  <a:pt x="8173835" y="0"/>
                </a:moveTo>
                <a:cubicBezTo>
                  <a:pt x="7541823" y="164353"/>
                  <a:pt x="6903834" y="358588"/>
                  <a:pt x="6596046" y="699247"/>
                </a:cubicBezTo>
                <a:cubicBezTo>
                  <a:pt x="6288258" y="1039906"/>
                  <a:pt x="7316211" y="1792941"/>
                  <a:pt x="6327105" y="2043953"/>
                </a:cubicBezTo>
                <a:cubicBezTo>
                  <a:pt x="5337999" y="2294965"/>
                  <a:pt x="1695340" y="2223246"/>
                  <a:pt x="661411" y="2205317"/>
                </a:cubicBezTo>
                <a:cubicBezTo>
                  <a:pt x="-372518" y="2187388"/>
                  <a:pt x="111575" y="2172446"/>
                  <a:pt x="123529" y="1936376"/>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319925" y="2447364"/>
            <a:ext cx="8052241" cy="2402541"/>
          </a:xfrm>
          <a:custGeom>
            <a:avLst/>
            <a:gdLst>
              <a:gd name="connsiteX0" fmla="*/ 8265317 w 8265317"/>
              <a:gd name="connsiteY0" fmla="*/ 0 h 2340972"/>
              <a:gd name="connsiteX1" fmla="*/ 6687528 w 8265317"/>
              <a:gd name="connsiteY1" fmla="*/ 699247 h 2340972"/>
              <a:gd name="connsiteX2" fmla="*/ 6382728 w 8265317"/>
              <a:gd name="connsiteY2" fmla="*/ 2223247 h 2340972"/>
              <a:gd name="connsiteX3" fmla="*/ 752893 w 8265317"/>
              <a:gd name="connsiteY3" fmla="*/ 2205317 h 2340972"/>
              <a:gd name="connsiteX4" fmla="*/ 215011 w 8265317"/>
              <a:gd name="connsiteY4" fmla="*/ 1936376 h 2340972"/>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173835 w 8173835"/>
              <a:gd name="connsiteY0" fmla="*/ 0 h 2228557"/>
              <a:gd name="connsiteX1" fmla="*/ 6596046 w 8173835"/>
              <a:gd name="connsiteY1" fmla="*/ 699247 h 2228557"/>
              <a:gd name="connsiteX2" fmla="*/ 6327105 w 8173835"/>
              <a:gd name="connsiteY2" fmla="*/ 2043953 h 2228557"/>
              <a:gd name="connsiteX3" fmla="*/ 661411 w 8173835"/>
              <a:gd name="connsiteY3" fmla="*/ 2205317 h 2228557"/>
              <a:gd name="connsiteX4" fmla="*/ 123529 w 8173835"/>
              <a:gd name="connsiteY4" fmla="*/ 1936376 h 2228557"/>
              <a:gd name="connsiteX0" fmla="*/ 8133764 w 8133764"/>
              <a:gd name="connsiteY0" fmla="*/ 0 h 2344178"/>
              <a:gd name="connsiteX1" fmla="*/ 6555975 w 8133764"/>
              <a:gd name="connsiteY1" fmla="*/ 699247 h 2344178"/>
              <a:gd name="connsiteX2" fmla="*/ 6287034 w 8133764"/>
              <a:gd name="connsiteY2" fmla="*/ 2043953 h 2344178"/>
              <a:gd name="connsiteX3" fmla="*/ 621340 w 8133764"/>
              <a:gd name="connsiteY3" fmla="*/ 2205317 h 2344178"/>
              <a:gd name="connsiteX4" fmla="*/ 155176 w 8133764"/>
              <a:gd name="connsiteY4" fmla="*/ 2241176 h 2344178"/>
              <a:gd name="connsiteX0" fmla="*/ 8124219 w 8124219"/>
              <a:gd name="connsiteY0" fmla="*/ 0 h 2479958"/>
              <a:gd name="connsiteX1" fmla="*/ 6546430 w 8124219"/>
              <a:gd name="connsiteY1" fmla="*/ 699247 h 2479958"/>
              <a:gd name="connsiteX2" fmla="*/ 6277489 w 8124219"/>
              <a:gd name="connsiteY2" fmla="*/ 2043953 h 2479958"/>
              <a:gd name="connsiteX3" fmla="*/ 611795 w 8124219"/>
              <a:gd name="connsiteY3" fmla="*/ 2205317 h 2479958"/>
              <a:gd name="connsiteX4" fmla="*/ 163561 w 8124219"/>
              <a:gd name="connsiteY4" fmla="*/ 2402541 h 2479958"/>
              <a:gd name="connsiteX0" fmla="*/ 8154082 w 8154082"/>
              <a:gd name="connsiteY0" fmla="*/ 0 h 2458115"/>
              <a:gd name="connsiteX1" fmla="*/ 6576293 w 8154082"/>
              <a:gd name="connsiteY1" fmla="*/ 699247 h 2458115"/>
              <a:gd name="connsiteX2" fmla="*/ 6307352 w 8154082"/>
              <a:gd name="connsiteY2" fmla="*/ 2043953 h 2458115"/>
              <a:gd name="connsiteX3" fmla="*/ 587869 w 8154082"/>
              <a:gd name="connsiteY3" fmla="*/ 1990165 h 2458115"/>
              <a:gd name="connsiteX4" fmla="*/ 193424 w 8154082"/>
              <a:gd name="connsiteY4" fmla="*/ 2402541 h 2458115"/>
              <a:gd name="connsiteX0" fmla="*/ 8089868 w 8089868"/>
              <a:gd name="connsiteY0" fmla="*/ 0 h 2466502"/>
              <a:gd name="connsiteX1" fmla="*/ 6512079 w 8089868"/>
              <a:gd name="connsiteY1" fmla="*/ 699247 h 2466502"/>
              <a:gd name="connsiteX2" fmla="*/ 6243138 w 8089868"/>
              <a:gd name="connsiteY2" fmla="*/ 2043953 h 2466502"/>
              <a:gd name="connsiteX3" fmla="*/ 523655 w 8089868"/>
              <a:gd name="connsiteY3" fmla="*/ 1990165 h 2466502"/>
              <a:gd name="connsiteX4" fmla="*/ 129210 w 8089868"/>
              <a:gd name="connsiteY4" fmla="*/ 2402541 h 2466502"/>
              <a:gd name="connsiteX0" fmla="*/ 8052241 w 8052241"/>
              <a:gd name="connsiteY0" fmla="*/ 0 h 2402541"/>
              <a:gd name="connsiteX1" fmla="*/ 6474452 w 8052241"/>
              <a:gd name="connsiteY1" fmla="*/ 699247 h 2402541"/>
              <a:gd name="connsiteX2" fmla="*/ 6205511 w 8052241"/>
              <a:gd name="connsiteY2" fmla="*/ 2043953 h 2402541"/>
              <a:gd name="connsiteX3" fmla="*/ 486028 w 8052241"/>
              <a:gd name="connsiteY3" fmla="*/ 1990165 h 2402541"/>
              <a:gd name="connsiteX4" fmla="*/ 91583 w 8052241"/>
              <a:gd name="connsiteY4" fmla="*/ 2402541 h 240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2241" h="2402541">
                <a:moveTo>
                  <a:pt x="8052241" y="0"/>
                </a:moveTo>
                <a:cubicBezTo>
                  <a:pt x="7420229" y="164353"/>
                  <a:pt x="6782240" y="358588"/>
                  <a:pt x="6474452" y="699247"/>
                </a:cubicBezTo>
                <a:cubicBezTo>
                  <a:pt x="6166664" y="1039906"/>
                  <a:pt x="7203582" y="1828800"/>
                  <a:pt x="6205511" y="2043953"/>
                </a:cubicBezTo>
                <a:cubicBezTo>
                  <a:pt x="5207440" y="2259106"/>
                  <a:pt x="1343652" y="1822823"/>
                  <a:pt x="486028" y="1990165"/>
                </a:cubicBezTo>
                <a:cubicBezTo>
                  <a:pt x="-371596" y="2157507"/>
                  <a:pt x="187205" y="2046941"/>
                  <a:pt x="91583" y="2402541"/>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3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500"/>
                                        <p:tgtEl>
                                          <p:spTgt spid="4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right)">
                                      <p:cBhvr>
                                        <p:cTn id="15" dur="500"/>
                                        <p:tgtEl>
                                          <p:spTgt spid="49"/>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right)">
                                      <p:cBhvr>
                                        <p:cTn id="23" dur="500"/>
                                        <p:tgtEl>
                                          <p:spTgt spid="52"/>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2" grpId="0" animBg="1"/>
      <p:bldP spid="53"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a:t>
            </a:r>
            <a:br>
              <a:rPr lang="en-US" dirty="0" smtClean="0"/>
            </a:br>
            <a:r>
              <a:rPr lang="en-US" dirty="0" smtClean="0"/>
              <a:t>Machine Translation</a:t>
            </a:r>
            <a:endParaRPr lang="en-US" dirty="0"/>
          </a:p>
        </p:txBody>
      </p:sp>
      <p:sp>
        <p:nvSpPr>
          <p:cNvPr id="3" name="Content Placeholder 2"/>
          <p:cNvSpPr>
            <a:spLocks noGrp="1"/>
          </p:cNvSpPr>
          <p:nvPr>
            <p:ph idx="1"/>
          </p:nvPr>
        </p:nvSpPr>
        <p:spPr>
          <a:xfrm>
            <a:off x="603849" y="4865298"/>
            <a:ext cx="10978551" cy="821028"/>
          </a:xfrm>
        </p:spPr>
        <p:txBody>
          <a:bodyPr>
            <a:normAutofit fontScale="85000" lnSpcReduction="10000"/>
          </a:bodyPr>
          <a:lstStyle/>
          <a:p>
            <a:pPr marL="0" indent="0">
              <a:buNone/>
            </a:pPr>
            <a:r>
              <a:rPr lang="en-US" dirty="0" smtClean="0"/>
              <a:t>Sequence-to-sequence learning (</a:t>
            </a:r>
            <a:r>
              <a:rPr lang="en-US" dirty="0" err="1" smtClean="0"/>
              <a:t>Sutskever</a:t>
            </a:r>
            <a:r>
              <a:rPr lang="en-US" dirty="0" smtClean="0"/>
              <a:t>, </a:t>
            </a:r>
            <a:r>
              <a:rPr lang="en-US" dirty="0" err="1" smtClean="0"/>
              <a:t>Vinyals</a:t>
            </a:r>
            <a:r>
              <a:rPr lang="en-US" dirty="0" smtClean="0"/>
              <a:t>, and Le, 2014)</a:t>
            </a:r>
            <a:endParaRPr lang="en-US" dirty="0"/>
          </a:p>
        </p:txBody>
      </p:sp>
      <p:pic>
        <p:nvPicPr>
          <p:cNvPr id="5" name="Picture 4"/>
          <p:cNvPicPr>
            <a:picLocks noChangeAspect="1"/>
          </p:cNvPicPr>
          <p:nvPr/>
        </p:nvPicPr>
        <p:blipFill>
          <a:blip r:embed="rId3"/>
          <a:stretch>
            <a:fillRect/>
          </a:stretch>
        </p:blipFill>
        <p:spPr>
          <a:xfrm>
            <a:off x="0" y="2082338"/>
            <a:ext cx="12523320" cy="2782960"/>
          </a:xfrm>
          <a:prstGeom prst="rect">
            <a:avLst/>
          </a:prstGeom>
        </p:spPr>
      </p:pic>
    </p:spTree>
    <p:extLst>
      <p:ext uri="{BB962C8B-B14F-4D97-AF65-F5344CB8AC3E}">
        <p14:creationId xmlns:p14="http://schemas.microsoft.com/office/powerpoint/2010/main" val="1036129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 </a:t>
            </a:r>
            <a:r>
              <a:rPr lang="en-US" dirty="0"/>
              <a:t>E</a:t>
            </a:r>
            <a:r>
              <a:rPr lang="en-US" dirty="0" smtClean="0"/>
              <a:t>xamples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RNN for slot filling task</a:t>
            </a:r>
          </a:p>
          <a:p>
            <a:r>
              <a:rPr lang="en-US" dirty="0" smtClean="0"/>
              <a:t>Character-level RNNs for text generation</a:t>
            </a:r>
          </a:p>
          <a:p>
            <a:r>
              <a:rPr lang="en-US" dirty="0" smtClean="0"/>
              <a:t>Remember SRL from last </a:t>
            </a:r>
            <a:r>
              <a:rPr lang="en-US" dirty="0"/>
              <a:t>week’s lecture? </a:t>
            </a:r>
            <a:r>
              <a:rPr lang="en-US" dirty="0">
                <a:hlinkClick r:id="rId2"/>
              </a:rPr>
              <a:t>http://</a:t>
            </a:r>
            <a:r>
              <a:rPr lang="en-US" dirty="0" smtClean="0">
                <a:hlinkClick r:id="rId2"/>
              </a:rPr>
              <a:t>www.aclweb.org/anthology/P15-1109</a:t>
            </a:r>
            <a:endParaRPr lang="en-US" dirty="0" smtClean="0"/>
          </a:p>
          <a:p>
            <a:r>
              <a:rPr lang="en-US" dirty="0"/>
              <a:t>Dependency parsing: </a:t>
            </a:r>
            <a:r>
              <a:rPr lang="en-US" dirty="0">
                <a:hlinkClick r:id="rId3"/>
              </a:rPr>
              <a:t>http://</a:t>
            </a:r>
            <a:r>
              <a:rPr lang="en-US" dirty="0" smtClean="0">
                <a:hlinkClick r:id="rId3"/>
              </a:rPr>
              <a:t>www.aclweb.org/anthology/K/K15/K15-1015.pdf</a:t>
            </a:r>
            <a:r>
              <a:rPr lang="en-US" dirty="0"/>
              <a:t> (“producing state-of-art dependency parsing results while requiring minimal feature </a:t>
            </a:r>
            <a:r>
              <a:rPr lang="en-US" dirty="0" smtClean="0"/>
              <a:t>engineering”)</a:t>
            </a:r>
          </a:p>
          <a:p>
            <a:endParaRPr lang="en-US" dirty="0"/>
          </a:p>
        </p:txBody>
      </p:sp>
    </p:spTree>
    <p:extLst>
      <p:ext uri="{BB962C8B-B14F-4D97-AF65-F5344CB8AC3E}">
        <p14:creationId xmlns:p14="http://schemas.microsoft.com/office/powerpoint/2010/main" val="2212870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Neural Networks</a:t>
            </a:r>
            <a:br>
              <a:rPr lang="en-US" dirty="0" smtClean="0"/>
            </a:br>
            <a:r>
              <a:rPr lang="en-US" dirty="0" smtClean="0"/>
              <a:t>Example: Sentiment Analysis</a:t>
            </a:r>
            <a:endParaRPr lang="en-US" dirty="0"/>
          </a:p>
        </p:txBody>
      </p:sp>
      <p:pic>
        <p:nvPicPr>
          <p:cNvPr id="4" name="Picture 3"/>
          <p:cNvPicPr>
            <a:picLocks noChangeAspect="1"/>
          </p:cNvPicPr>
          <p:nvPr/>
        </p:nvPicPr>
        <p:blipFill>
          <a:blip r:embed="rId2"/>
          <a:stretch>
            <a:fillRect/>
          </a:stretch>
        </p:blipFill>
        <p:spPr>
          <a:xfrm>
            <a:off x="4012228" y="1989652"/>
            <a:ext cx="7733569" cy="4719372"/>
          </a:xfrm>
          <a:prstGeom prst="rect">
            <a:avLst/>
          </a:prstGeom>
        </p:spPr>
      </p:pic>
      <p:sp>
        <p:nvSpPr>
          <p:cNvPr id="5" name="TextBox 4"/>
          <p:cNvSpPr txBox="1"/>
          <p:nvPr/>
        </p:nvSpPr>
        <p:spPr>
          <a:xfrm>
            <a:off x="338667" y="2149311"/>
            <a:ext cx="3073836" cy="1200329"/>
          </a:xfrm>
          <a:prstGeom prst="rect">
            <a:avLst/>
          </a:prstGeom>
          <a:noFill/>
        </p:spPr>
        <p:txBody>
          <a:bodyPr wrap="square" rtlCol="0">
            <a:spAutoFit/>
          </a:bodyPr>
          <a:lstStyle/>
          <a:p>
            <a:r>
              <a:rPr lang="en-US" dirty="0" err="1" smtClean="0"/>
              <a:t>Socher</a:t>
            </a:r>
            <a:r>
              <a:rPr lang="en-US" dirty="0" smtClean="0"/>
              <a:t> et al. (2013)</a:t>
            </a:r>
          </a:p>
          <a:p>
            <a:r>
              <a:rPr lang="en-US" dirty="0"/>
              <a:t>Recursive Deep Models for Semantic Compositionality Over a Sentiment Treebank</a:t>
            </a:r>
          </a:p>
        </p:txBody>
      </p:sp>
    </p:spTree>
    <p:extLst>
      <p:ext uri="{BB962C8B-B14F-4D97-AF65-F5344CB8AC3E}">
        <p14:creationId xmlns:p14="http://schemas.microsoft.com/office/powerpoint/2010/main" val="2001760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deep learning?</a:t>
            </a:r>
            <a:endParaRPr lang="en-US" dirty="0"/>
          </a:p>
        </p:txBody>
      </p:sp>
      <p:sp>
        <p:nvSpPr>
          <p:cNvPr id="3" name="Content Placeholder 2"/>
          <p:cNvSpPr>
            <a:spLocks noGrp="1"/>
          </p:cNvSpPr>
          <p:nvPr>
            <p:ph idx="1"/>
          </p:nvPr>
        </p:nvSpPr>
        <p:spPr>
          <a:xfrm>
            <a:off x="609600" y="2082337"/>
            <a:ext cx="10972800" cy="4422965"/>
          </a:xfrm>
        </p:spPr>
        <p:txBody>
          <a:bodyPr>
            <a:normAutofit fontScale="92500" lnSpcReduction="10000"/>
          </a:bodyPr>
          <a:lstStyle/>
          <a:p>
            <a:r>
              <a:rPr lang="en-US" dirty="0" smtClean="0"/>
              <a:t>Deep learning is kind of hard. Why bother with it?</a:t>
            </a:r>
          </a:p>
          <a:p>
            <a:r>
              <a:rPr lang="en-US" dirty="0" smtClean="0"/>
              <a:t>Amazing </a:t>
            </a:r>
            <a:r>
              <a:rPr lang="en-US" dirty="0" smtClean="0"/>
              <a:t>results… in speech, NLP, vision/multimodal work</a:t>
            </a:r>
            <a:endParaRPr lang="en-US" dirty="0" smtClean="0"/>
          </a:p>
          <a:p>
            <a:r>
              <a:rPr lang="en-US" dirty="0" smtClean="0"/>
              <a:t>Does its own feature selection!</a:t>
            </a:r>
          </a:p>
          <a:p>
            <a:r>
              <a:rPr lang="en-US" dirty="0" smtClean="0"/>
              <a:t>The big players (Google, Facebook, Baidu, Microsoft, IBM…) are doing a lot of </a:t>
            </a:r>
            <a:r>
              <a:rPr lang="en-US" dirty="0" smtClean="0"/>
              <a:t>this</a:t>
            </a:r>
          </a:p>
          <a:p>
            <a:r>
              <a:rPr lang="en-US" dirty="0" smtClean="0"/>
              <a:t>The hot new thing?</a:t>
            </a:r>
          </a:p>
          <a:p>
            <a:pPr lvl="1"/>
            <a:r>
              <a:rPr lang="en-US" dirty="0" smtClean="0"/>
              <a:t>Actually, many of the architectures that we’ll talk about were invented in the 1980s and 1990s</a:t>
            </a:r>
          </a:p>
          <a:p>
            <a:pPr lvl="1"/>
            <a:r>
              <a:rPr lang="en-US" dirty="0" smtClean="0"/>
              <a:t>What’s new is hardware that can use these architectures at scale. </a:t>
            </a:r>
            <a:r>
              <a:rPr lang="en-US" dirty="0" smtClean="0"/>
              <a:t> </a:t>
            </a:r>
            <a:endParaRPr lang="en-US" dirty="0"/>
          </a:p>
        </p:txBody>
      </p:sp>
    </p:spTree>
    <p:extLst>
      <p:ext uri="{BB962C8B-B14F-4D97-AF65-F5344CB8AC3E}">
        <p14:creationId xmlns:p14="http://schemas.microsoft.com/office/powerpoint/2010/main" val="30023759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Neural Networks</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762375" y="1714500"/>
            <a:ext cx="4667250" cy="3429000"/>
          </a:xfrm>
          <a:prstGeom prst="rect">
            <a:avLst/>
          </a:prstGeom>
        </p:spPr>
      </p:pic>
      <p:sp>
        <p:nvSpPr>
          <p:cNvPr id="5" name="TextBox 4"/>
          <p:cNvSpPr txBox="1"/>
          <p:nvPr/>
        </p:nvSpPr>
        <p:spPr>
          <a:xfrm>
            <a:off x="338667" y="2149311"/>
            <a:ext cx="3073836" cy="1200329"/>
          </a:xfrm>
          <a:prstGeom prst="rect">
            <a:avLst/>
          </a:prstGeom>
          <a:noFill/>
        </p:spPr>
        <p:txBody>
          <a:bodyPr wrap="square" rtlCol="0">
            <a:spAutoFit/>
          </a:bodyPr>
          <a:lstStyle/>
          <a:p>
            <a:r>
              <a:rPr lang="en-US" dirty="0" err="1" smtClean="0"/>
              <a:t>Socher</a:t>
            </a:r>
            <a:r>
              <a:rPr lang="en-US" dirty="0" smtClean="0"/>
              <a:t> et al. (2013)</a:t>
            </a:r>
          </a:p>
          <a:p>
            <a:r>
              <a:rPr lang="en-US" dirty="0"/>
              <a:t>Recursive Deep Models for Semantic Compositionality Over a Sentiment Treebank</a:t>
            </a:r>
          </a:p>
        </p:txBody>
      </p:sp>
    </p:spTree>
    <p:extLst>
      <p:ext uri="{BB962C8B-B14F-4D97-AF65-F5344CB8AC3E}">
        <p14:creationId xmlns:p14="http://schemas.microsoft.com/office/powerpoint/2010/main" val="34051553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Neural Networks</a:t>
            </a:r>
          </a:p>
        </p:txBody>
      </p:sp>
      <p:pic>
        <p:nvPicPr>
          <p:cNvPr id="4" name="Picture 3"/>
          <p:cNvPicPr>
            <a:picLocks noChangeAspect="1"/>
          </p:cNvPicPr>
          <p:nvPr/>
        </p:nvPicPr>
        <p:blipFill>
          <a:blip r:embed="rId2"/>
          <a:stretch>
            <a:fillRect/>
          </a:stretch>
        </p:blipFill>
        <p:spPr>
          <a:xfrm>
            <a:off x="3767137" y="1852612"/>
            <a:ext cx="7101551" cy="4806980"/>
          </a:xfrm>
          <a:prstGeom prst="rect">
            <a:avLst/>
          </a:prstGeom>
        </p:spPr>
      </p:pic>
      <p:sp>
        <p:nvSpPr>
          <p:cNvPr id="6" name="TextBox 5"/>
          <p:cNvSpPr txBox="1"/>
          <p:nvPr/>
        </p:nvSpPr>
        <p:spPr>
          <a:xfrm>
            <a:off x="338667" y="2149311"/>
            <a:ext cx="3073836" cy="1200329"/>
          </a:xfrm>
          <a:prstGeom prst="rect">
            <a:avLst/>
          </a:prstGeom>
          <a:noFill/>
        </p:spPr>
        <p:txBody>
          <a:bodyPr wrap="square" rtlCol="0">
            <a:spAutoFit/>
          </a:bodyPr>
          <a:lstStyle/>
          <a:p>
            <a:r>
              <a:rPr lang="en-US" dirty="0" err="1" smtClean="0"/>
              <a:t>Socher</a:t>
            </a:r>
            <a:r>
              <a:rPr lang="en-US" dirty="0" smtClean="0"/>
              <a:t> et al. (2013)</a:t>
            </a:r>
          </a:p>
          <a:p>
            <a:r>
              <a:rPr lang="en-US" dirty="0"/>
              <a:t>Recursive Deep Models for Semantic Compositionality Over a Sentiment Treebank</a:t>
            </a:r>
          </a:p>
        </p:txBody>
      </p:sp>
    </p:spTree>
    <p:extLst>
      <p:ext uri="{BB962C8B-B14F-4D97-AF65-F5344CB8AC3E}">
        <p14:creationId xmlns:p14="http://schemas.microsoft.com/office/powerpoint/2010/main" val="36928016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Motivation</a:t>
            </a:r>
            <a:endParaRPr lang="en-US" dirty="0"/>
          </a:p>
        </p:txBody>
      </p:sp>
      <p:sp>
        <p:nvSpPr>
          <p:cNvPr id="43" name="Content Placeholder 42"/>
          <p:cNvSpPr>
            <a:spLocks noGrp="1"/>
          </p:cNvSpPr>
          <p:nvPr>
            <p:ph idx="1"/>
          </p:nvPr>
        </p:nvSpPr>
        <p:spPr>
          <a:xfrm>
            <a:off x="609600" y="2082338"/>
            <a:ext cx="7106219" cy="1637245"/>
          </a:xfrm>
        </p:spPr>
        <p:txBody>
          <a:bodyPr/>
          <a:lstStyle/>
          <a:p>
            <a:pPr marL="0" indent="0">
              <a:buNone/>
            </a:pPr>
            <a:r>
              <a:rPr lang="en-US" dirty="0" smtClean="0"/>
              <a:t>Remember how we update an RNN?</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32</a:t>
            </a:fld>
            <a:endParaRPr lang="en-US" dirty="0"/>
          </a:p>
        </p:txBody>
      </p:sp>
      <p:grpSp>
        <p:nvGrpSpPr>
          <p:cNvPr id="4" name="Group 3"/>
          <p:cNvGrpSpPr/>
          <p:nvPr/>
        </p:nvGrpSpPr>
        <p:grpSpPr>
          <a:xfrm>
            <a:off x="1278080" y="3780693"/>
            <a:ext cx="2767059" cy="1937547"/>
            <a:chOff x="1278080" y="3780693"/>
            <a:chExt cx="2767059" cy="1937547"/>
          </a:xfrm>
        </p:grpSpPr>
        <p:sp>
          <p:nvSpPr>
            <p:cNvPr id="5" name="TextBox 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6" name="TextBox 5"/>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7" name="Rectangle 6"/>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8" name="Rectangle 7"/>
            <p:cNvSpPr/>
            <p:nvPr/>
          </p:nvSpPr>
          <p:spPr>
            <a:xfrm>
              <a:off x="1278080"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 name="Straight Arrow Connector 8"/>
            <p:cNvCxnSpPr>
              <a:stCxn id="8" idx="3"/>
              <a:endCxn id="13"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13"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2" name="Straight Arrow Connector 11"/>
            <p:cNvCxnSpPr>
              <a:stCxn id="13" idx="6"/>
              <a:endCxn id="11"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80340" y="4201366"/>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14" name="Group 13"/>
          <p:cNvGrpSpPr/>
          <p:nvPr/>
        </p:nvGrpSpPr>
        <p:grpSpPr>
          <a:xfrm>
            <a:off x="4045139" y="3780693"/>
            <a:ext cx="2275138" cy="1937547"/>
            <a:chOff x="1770001" y="3780693"/>
            <a:chExt cx="2275138" cy="1937547"/>
          </a:xfrm>
        </p:grpSpPr>
        <p:sp>
          <p:nvSpPr>
            <p:cNvPr id="15" name="TextBox 14"/>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6" name="TextBox 15"/>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17" name="Rectangle 16"/>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18" name="Straight Arrow Connector 17"/>
            <p:cNvCxnSpPr>
              <a:endCxn id="22"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0"/>
              <a:endCxn id="22"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cxnSp>
          <p:nvCxnSpPr>
            <p:cNvPr id="21" name="Straight Arrow Connector 20"/>
            <p:cNvCxnSpPr>
              <a:stCxn id="22" idx="6"/>
              <a:endCxn id="20"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480340" y="4201366"/>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23" name="Group 22"/>
          <p:cNvGrpSpPr/>
          <p:nvPr/>
        </p:nvGrpSpPr>
        <p:grpSpPr>
          <a:xfrm>
            <a:off x="6320277" y="3780693"/>
            <a:ext cx="2275138" cy="1937547"/>
            <a:chOff x="1770001" y="3780693"/>
            <a:chExt cx="2275138" cy="1937547"/>
          </a:xfrm>
        </p:grpSpPr>
        <p:sp>
          <p:nvSpPr>
            <p:cNvPr id="24" name="TextBox 23"/>
            <p:cNvSpPr txBox="1"/>
            <p:nvPr/>
          </p:nvSpPr>
          <p:spPr>
            <a:xfrm>
              <a:off x="2101632" y="464885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25" name="TextBox 24"/>
            <p:cNvSpPr txBox="1"/>
            <p:nvPr/>
          </p:nvSpPr>
          <p:spPr>
            <a:xfrm>
              <a:off x="1770001" y="384697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26" name="Rectangle 25"/>
            <p:cNvSpPr/>
            <p:nvPr/>
          </p:nvSpPr>
          <p:spPr>
            <a:xfrm>
              <a:off x="2014454"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cxnSp>
          <p:nvCxnSpPr>
            <p:cNvPr id="27" name="Straight Arrow Connector 26"/>
            <p:cNvCxnSpPr>
              <a:endCxn id="31" idx="2"/>
            </p:cNvCxnSpPr>
            <p:nvPr/>
          </p:nvCxnSpPr>
          <p:spPr>
            <a:xfrm>
              <a:off x="1786597" y="4407877"/>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0"/>
              <a:endCxn id="31" idx="4"/>
            </p:cNvCxnSpPr>
            <p:nvPr/>
          </p:nvCxnSpPr>
          <p:spPr>
            <a:xfrm flipV="1">
              <a:off x="2677716" y="4623767"/>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53662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3</a:t>
              </a:r>
            </a:p>
          </p:txBody>
        </p:sp>
        <p:cxnSp>
          <p:nvCxnSpPr>
            <p:cNvPr id="30" name="Straight Arrow Connector 29"/>
            <p:cNvCxnSpPr>
              <a:stCxn id="31" idx="6"/>
              <a:endCxn id="29" idx="1"/>
            </p:cNvCxnSpPr>
            <p:nvPr/>
          </p:nvCxnSpPr>
          <p:spPr>
            <a:xfrm flipV="1">
              <a:off x="2878568" y="4407877"/>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480340" y="4201366"/>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smtClean="0"/>
                <a:t>σ</a:t>
              </a:r>
              <a:endParaRPr lang="en-US" sz="2800" dirty="0"/>
            </a:p>
          </p:txBody>
        </p:sp>
      </p:grpSp>
      <p:grpSp>
        <p:nvGrpSpPr>
          <p:cNvPr id="32" name="Group 31"/>
          <p:cNvGrpSpPr/>
          <p:nvPr/>
        </p:nvGrpSpPr>
        <p:grpSpPr>
          <a:xfrm>
            <a:off x="7677894" y="2122884"/>
            <a:ext cx="1326524" cy="1657809"/>
            <a:chOff x="3127618" y="2122884"/>
            <a:chExt cx="1326524" cy="1657809"/>
          </a:xfrm>
        </p:grpSpPr>
        <p:sp>
          <p:nvSpPr>
            <p:cNvPr id="33" name="Rectangle 32"/>
            <p:cNvSpPr/>
            <p:nvPr/>
          </p:nvSpPr>
          <p:spPr>
            <a:xfrm>
              <a:off x="3127618" y="21228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y</a:t>
              </a:r>
              <a:r>
                <a:rPr lang="en-US" sz="2800" baseline="-25000" dirty="0" smtClean="0">
                  <a:solidFill>
                    <a:schemeClr val="accent1">
                      <a:lumMod val="50000"/>
                    </a:schemeClr>
                  </a:solidFill>
                </a:rPr>
                <a:t>3</a:t>
              </a:r>
              <a:endParaRPr lang="en-US" sz="2800" baseline="-25000" dirty="0">
                <a:solidFill>
                  <a:schemeClr val="accent1">
                    <a:lumMod val="50000"/>
                  </a:schemeClr>
                </a:solidFill>
              </a:endParaRPr>
            </a:p>
          </p:txBody>
        </p:sp>
        <p:sp>
          <p:nvSpPr>
            <p:cNvPr id="34" name="Oval 33"/>
            <p:cNvSpPr/>
            <p:nvPr/>
          </p:nvSpPr>
          <p:spPr>
            <a:xfrm>
              <a:off x="3127618" y="2788103"/>
              <a:ext cx="1326524"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i="1" dirty="0" err="1" smtClean="0"/>
                <a:t>softmax</a:t>
              </a:r>
              <a:endParaRPr lang="en-US" i="1" dirty="0"/>
            </a:p>
          </p:txBody>
        </p:sp>
        <p:cxnSp>
          <p:nvCxnSpPr>
            <p:cNvPr id="35" name="Straight Arrow Connector 34"/>
            <p:cNvCxnSpPr>
              <a:endCxn id="34" idx="4"/>
            </p:cNvCxnSpPr>
            <p:nvPr/>
          </p:nvCxnSpPr>
          <p:spPr>
            <a:xfrm flipH="1" flipV="1">
              <a:off x="3790880" y="3210504"/>
              <a:ext cx="1" cy="570189"/>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0"/>
              <a:endCxn id="33" idx="2"/>
            </p:cNvCxnSpPr>
            <p:nvPr/>
          </p:nvCxnSpPr>
          <p:spPr>
            <a:xfrm flipV="1">
              <a:off x="3790880" y="2552840"/>
              <a:ext cx="0" cy="235263"/>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2014454"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The</a:t>
            </a:r>
            <a:endParaRPr lang="en-US" sz="4000" b="1" dirty="0">
              <a:solidFill>
                <a:schemeClr val="accent1">
                  <a:lumMod val="50000"/>
                </a:schemeClr>
              </a:solidFill>
            </a:endParaRPr>
          </a:p>
        </p:txBody>
      </p:sp>
      <p:sp>
        <p:nvSpPr>
          <p:cNvPr id="38" name="TextBox 37"/>
          <p:cNvSpPr txBox="1"/>
          <p:nvPr/>
        </p:nvSpPr>
        <p:spPr>
          <a:xfrm>
            <a:off x="4289592" y="5710685"/>
            <a:ext cx="1326524" cy="707886"/>
          </a:xfrm>
          <a:prstGeom prst="rect">
            <a:avLst/>
          </a:prstGeom>
          <a:noFill/>
        </p:spPr>
        <p:txBody>
          <a:bodyPr wrap="square" rtlCol="0">
            <a:spAutoFit/>
          </a:bodyPr>
          <a:lstStyle/>
          <a:p>
            <a:pPr algn="ctr"/>
            <a:r>
              <a:rPr lang="en-US" sz="4000" b="1" dirty="0">
                <a:solidFill>
                  <a:schemeClr val="accent1">
                    <a:lumMod val="50000"/>
                  </a:schemeClr>
                </a:solidFill>
              </a:rPr>
              <a:t>c</a:t>
            </a:r>
            <a:r>
              <a:rPr lang="en-US" sz="4000" b="1" dirty="0" smtClean="0">
                <a:solidFill>
                  <a:schemeClr val="accent1">
                    <a:lumMod val="50000"/>
                  </a:schemeClr>
                </a:solidFill>
              </a:rPr>
              <a:t>at</a:t>
            </a:r>
            <a:endParaRPr lang="en-US" sz="4000" b="1" dirty="0">
              <a:solidFill>
                <a:schemeClr val="accent1">
                  <a:lumMod val="50000"/>
                </a:schemeClr>
              </a:solidFill>
            </a:endParaRPr>
          </a:p>
        </p:txBody>
      </p:sp>
      <p:sp>
        <p:nvSpPr>
          <p:cNvPr id="39" name="TextBox 38"/>
          <p:cNvSpPr txBox="1"/>
          <p:nvPr/>
        </p:nvSpPr>
        <p:spPr>
          <a:xfrm>
            <a:off x="6564730" y="5718240"/>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sat</a:t>
            </a:r>
            <a:endParaRPr lang="en-US" sz="4000" b="1" dirty="0">
              <a:solidFill>
                <a:schemeClr val="accent1">
                  <a:lumMod val="50000"/>
                </a:schemeClr>
              </a:solidFill>
            </a:endParaRPr>
          </a:p>
        </p:txBody>
      </p:sp>
      <p:sp>
        <p:nvSpPr>
          <p:cNvPr id="40" name="Right Arrow 39"/>
          <p:cNvSpPr/>
          <p:nvPr/>
        </p:nvSpPr>
        <p:spPr>
          <a:xfrm>
            <a:off x="9220200" y="2122884"/>
            <a:ext cx="838200" cy="254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210800" y="2122884"/>
            <a:ext cx="1295400" cy="42995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Cost</a:t>
            </a:r>
            <a:endParaRPr lang="en-US" sz="2800" b="1" dirty="0"/>
          </a:p>
        </p:txBody>
      </p:sp>
      <p:sp>
        <p:nvSpPr>
          <p:cNvPr id="46" name="TextBox 45"/>
          <p:cNvSpPr txBox="1"/>
          <p:nvPr/>
        </p:nvSpPr>
        <p:spPr>
          <a:xfrm>
            <a:off x="7755266" y="3132050"/>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y</a:t>
            </a:r>
            <a:endParaRPr lang="en-US" sz="2800" baseline="-25000" dirty="0">
              <a:solidFill>
                <a:srgbClr val="9DBFBE">
                  <a:lumMod val="50000"/>
                </a:srgbClr>
              </a:solidFill>
            </a:endParaRPr>
          </a:p>
          <a:p>
            <a:endParaRPr lang="en-US" dirty="0"/>
          </a:p>
        </p:txBody>
      </p:sp>
      <p:sp>
        <p:nvSpPr>
          <p:cNvPr id="47" name="Freeform 46"/>
          <p:cNvSpPr/>
          <p:nvPr/>
        </p:nvSpPr>
        <p:spPr>
          <a:xfrm>
            <a:off x="8168516" y="2392681"/>
            <a:ext cx="2042286" cy="1052977"/>
          </a:xfrm>
          <a:custGeom>
            <a:avLst/>
            <a:gdLst>
              <a:gd name="connsiteX0" fmla="*/ 2406578 w 2406578"/>
              <a:gd name="connsiteY0" fmla="*/ 0 h 1024007"/>
              <a:gd name="connsiteX1" fmla="*/ 151058 w 2406578"/>
              <a:gd name="connsiteY1" fmla="*/ 274320 h 1024007"/>
              <a:gd name="connsiteX2" fmla="*/ 212018 w 2406578"/>
              <a:gd name="connsiteY2" fmla="*/ 929640 h 1024007"/>
              <a:gd name="connsiteX3" fmla="*/ 242498 w 2406578"/>
              <a:gd name="connsiteY3" fmla="*/ 1005840 h 1024007"/>
              <a:gd name="connsiteX0" fmla="*/ 2230951 w 2230951"/>
              <a:gd name="connsiteY0" fmla="*/ 0 h 1031146"/>
              <a:gd name="connsiteX1" fmla="*/ 630751 w 2230951"/>
              <a:gd name="connsiteY1" fmla="*/ 137160 h 1031146"/>
              <a:gd name="connsiteX2" fmla="*/ 36391 w 2230951"/>
              <a:gd name="connsiteY2" fmla="*/ 929640 h 1031146"/>
              <a:gd name="connsiteX3" fmla="*/ 66871 w 2230951"/>
              <a:gd name="connsiteY3" fmla="*/ 1005840 h 1031146"/>
              <a:gd name="connsiteX0" fmla="*/ 2164206 w 2164206"/>
              <a:gd name="connsiteY0" fmla="*/ 0 h 1007339"/>
              <a:gd name="connsiteX1" fmla="*/ 564006 w 2164206"/>
              <a:gd name="connsiteY1" fmla="*/ 137160 h 1007339"/>
              <a:gd name="connsiteX2" fmla="*/ 426846 w 2164206"/>
              <a:gd name="connsiteY2" fmla="*/ 640080 h 1007339"/>
              <a:gd name="connsiteX3" fmla="*/ 126 w 2164206"/>
              <a:gd name="connsiteY3" fmla="*/ 1005840 h 1007339"/>
              <a:gd name="connsiteX0" fmla="*/ 2042339 w 2042339"/>
              <a:gd name="connsiteY0" fmla="*/ 0 h 1052869"/>
              <a:gd name="connsiteX1" fmla="*/ 442139 w 2042339"/>
              <a:gd name="connsiteY1" fmla="*/ 137160 h 1052869"/>
              <a:gd name="connsiteX2" fmla="*/ 304979 w 2042339"/>
              <a:gd name="connsiteY2" fmla="*/ 640080 h 1052869"/>
              <a:gd name="connsiteX3" fmla="*/ 179 w 2042339"/>
              <a:gd name="connsiteY3" fmla="*/ 1051560 h 1052869"/>
              <a:gd name="connsiteX0" fmla="*/ 2042262 w 2042262"/>
              <a:gd name="connsiteY0" fmla="*/ 0 h 1053016"/>
              <a:gd name="connsiteX1" fmla="*/ 442062 w 2042262"/>
              <a:gd name="connsiteY1" fmla="*/ 137160 h 1053016"/>
              <a:gd name="connsiteX2" fmla="*/ 487782 w 2042262"/>
              <a:gd name="connsiteY2" fmla="*/ 670560 h 1053016"/>
              <a:gd name="connsiteX3" fmla="*/ 102 w 2042262"/>
              <a:gd name="connsiteY3" fmla="*/ 1051560 h 1053016"/>
              <a:gd name="connsiteX0" fmla="*/ 2042274 w 2042274"/>
              <a:gd name="connsiteY0" fmla="*/ 0 h 1052882"/>
              <a:gd name="connsiteX1" fmla="*/ 716394 w 2042274"/>
              <a:gd name="connsiteY1" fmla="*/ 304800 h 1052882"/>
              <a:gd name="connsiteX2" fmla="*/ 487794 w 2042274"/>
              <a:gd name="connsiteY2" fmla="*/ 670560 h 1052882"/>
              <a:gd name="connsiteX3" fmla="*/ 114 w 2042274"/>
              <a:gd name="connsiteY3" fmla="*/ 1051560 h 1052882"/>
              <a:gd name="connsiteX0" fmla="*/ 2042286 w 2042286"/>
              <a:gd name="connsiteY0" fmla="*/ 0 h 1052977"/>
              <a:gd name="connsiteX1" fmla="*/ 945006 w 2042286"/>
              <a:gd name="connsiteY1" fmla="*/ 182880 h 1052977"/>
              <a:gd name="connsiteX2" fmla="*/ 487806 w 2042286"/>
              <a:gd name="connsiteY2" fmla="*/ 670560 h 1052977"/>
              <a:gd name="connsiteX3" fmla="*/ 126 w 2042286"/>
              <a:gd name="connsiteY3" fmla="*/ 1051560 h 1052977"/>
            </a:gdLst>
            <a:ahLst/>
            <a:cxnLst>
              <a:cxn ang="0">
                <a:pos x="connsiteX0" y="connsiteY0"/>
              </a:cxn>
              <a:cxn ang="0">
                <a:pos x="connsiteX1" y="connsiteY1"/>
              </a:cxn>
              <a:cxn ang="0">
                <a:pos x="connsiteX2" y="connsiteY2"/>
              </a:cxn>
              <a:cxn ang="0">
                <a:pos x="connsiteX3" y="connsiteY3"/>
              </a:cxn>
            </a:cxnLst>
            <a:rect l="l" t="t" r="r" b="b"/>
            <a:pathLst>
              <a:path w="2042286" h="1052977">
                <a:moveTo>
                  <a:pt x="2042286" y="0"/>
                </a:moveTo>
                <a:cubicBezTo>
                  <a:pt x="1097406" y="59690"/>
                  <a:pt x="1204086" y="71120"/>
                  <a:pt x="945006" y="182880"/>
                </a:cubicBezTo>
                <a:cubicBezTo>
                  <a:pt x="685926" y="294640"/>
                  <a:pt x="645286" y="525780"/>
                  <a:pt x="487806" y="670560"/>
                </a:cubicBezTo>
                <a:cubicBezTo>
                  <a:pt x="330326" y="815340"/>
                  <a:pt x="-7494" y="1074420"/>
                  <a:pt x="126" y="1051560"/>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6981892" y="2377440"/>
            <a:ext cx="3198428" cy="2488835"/>
          </a:xfrm>
          <a:custGeom>
            <a:avLst/>
            <a:gdLst>
              <a:gd name="connsiteX0" fmla="*/ 3198428 w 3198428"/>
              <a:gd name="connsiteY0" fmla="*/ 0 h 2488835"/>
              <a:gd name="connsiteX1" fmla="*/ 2253548 w 3198428"/>
              <a:gd name="connsiteY1" fmla="*/ 228600 h 2488835"/>
              <a:gd name="connsiteX2" fmla="*/ 1796348 w 3198428"/>
              <a:gd name="connsiteY2" fmla="*/ 685800 h 2488835"/>
              <a:gd name="connsiteX3" fmla="*/ 1384868 w 3198428"/>
              <a:gd name="connsiteY3" fmla="*/ 1981200 h 2488835"/>
              <a:gd name="connsiteX4" fmla="*/ 196148 w 3198428"/>
              <a:gd name="connsiteY4" fmla="*/ 2087880 h 2488835"/>
              <a:gd name="connsiteX5" fmla="*/ 13268 w 3198428"/>
              <a:gd name="connsiteY5" fmla="*/ 2453640 h 2488835"/>
              <a:gd name="connsiteX6" fmla="*/ 28508 w 3198428"/>
              <a:gd name="connsiteY6" fmla="*/ 2453640 h 248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428" h="2488835">
                <a:moveTo>
                  <a:pt x="3198428" y="0"/>
                </a:moveTo>
                <a:cubicBezTo>
                  <a:pt x="2842828" y="57150"/>
                  <a:pt x="2487228" y="114300"/>
                  <a:pt x="2253548" y="228600"/>
                </a:cubicBezTo>
                <a:cubicBezTo>
                  <a:pt x="2019868" y="342900"/>
                  <a:pt x="1941128" y="393700"/>
                  <a:pt x="1796348" y="685800"/>
                </a:cubicBezTo>
                <a:cubicBezTo>
                  <a:pt x="1651568" y="977900"/>
                  <a:pt x="1651568" y="1747520"/>
                  <a:pt x="1384868" y="1981200"/>
                </a:cubicBezTo>
                <a:cubicBezTo>
                  <a:pt x="1118168" y="2214880"/>
                  <a:pt x="424748" y="2009140"/>
                  <a:pt x="196148" y="2087880"/>
                </a:cubicBezTo>
                <a:cubicBezTo>
                  <a:pt x="-32452" y="2166620"/>
                  <a:pt x="41208" y="2392680"/>
                  <a:pt x="13268" y="2453640"/>
                </a:cubicBezTo>
                <a:cubicBezTo>
                  <a:pt x="-14672" y="2514600"/>
                  <a:pt x="6918" y="2484120"/>
                  <a:pt x="28508" y="2453640"/>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6623223" y="2422266"/>
            <a:ext cx="3709496" cy="2067857"/>
          </a:xfrm>
          <a:custGeom>
            <a:avLst/>
            <a:gdLst>
              <a:gd name="connsiteX0" fmla="*/ 3198428 w 3198428"/>
              <a:gd name="connsiteY0" fmla="*/ 0 h 2488835"/>
              <a:gd name="connsiteX1" fmla="*/ 2253548 w 3198428"/>
              <a:gd name="connsiteY1" fmla="*/ 228600 h 2488835"/>
              <a:gd name="connsiteX2" fmla="*/ 1796348 w 3198428"/>
              <a:gd name="connsiteY2" fmla="*/ 685800 h 2488835"/>
              <a:gd name="connsiteX3" fmla="*/ 1384868 w 3198428"/>
              <a:gd name="connsiteY3" fmla="*/ 1981200 h 2488835"/>
              <a:gd name="connsiteX4" fmla="*/ 196148 w 3198428"/>
              <a:gd name="connsiteY4" fmla="*/ 2087880 h 2488835"/>
              <a:gd name="connsiteX5" fmla="*/ 13268 w 3198428"/>
              <a:gd name="connsiteY5" fmla="*/ 2453640 h 2488835"/>
              <a:gd name="connsiteX6" fmla="*/ 28508 w 3198428"/>
              <a:gd name="connsiteY6" fmla="*/ 2453640 h 2488835"/>
              <a:gd name="connsiteX0" fmla="*/ 3387725 w 3387725"/>
              <a:gd name="connsiteY0" fmla="*/ 0 h 2499082"/>
              <a:gd name="connsiteX1" fmla="*/ 2442845 w 3387725"/>
              <a:gd name="connsiteY1" fmla="*/ 228600 h 2499082"/>
              <a:gd name="connsiteX2" fmla="*/ 1985645 w 3387725"/>
              <a:gd name="connsiteY2" fmla="*/ 685800 h 2499082"/>
              <a:gd name="connsiteX3" fmla="*/ 1574165 w 3387725"/>
              <a:gd name="connsiteY3" fmla="*/ 1981200 h 2499082"/>
              <a:gd name="connsiteX4" fmla="*/ 80645 w 3387725"/>
              <a:gd name="connsiteY4" fmla="*/ 1944445 h 2499082"/>
              <a:gd name="connsiteX5" fmla="*/ 202565 w 3387725"/>
              <a:gd name="connsiteY5" fmla="*/ 2453640 h 2499082"/>
              <a:gd name="connsiteX6" fmla="*/ 217805 w 3387725"/>
              <a:gd name="connsiteY6" fmla="*/ 2453640 h 2499082"/>
              <a:gd name="connsiteX0" fmla="*/ 3708512 w 3708512"/>
              <a:gd name="connsiteY0" fmla="*/ 0 h 2455790"/>
              <a:gd name="connsiteX1" fmla="*/ 2763632 w 3708512"/>
              <a:gd name="connsiteY1" fmla="*/ 228600 h 2455790"/>
              <a:gd name="connsiteX2" fmla="*/ 2306432 w 3708512"/>
              <a:gd name="connsiteY2" fmla="*/ 685800 h 2455790"/>
              <a:gd name="connsiteX3" fmla="*/ 1894952 w 3708512"/>
              <a:gd name="connsiteY3" fmla="*/ 1981200 h 2455790"/>
              <a:gd name="connsiteX4" fmla="*/ 401432 w 3708512"/>
              <a:gd name="connsiteY4" fmla="*/ 1944445 h 2455790"/>
              <a:gd name="connsiteX5" fmla="*/ 523352 w 3708512"/>
              <a:gd name="connsiteY5" fmla="*/ 2453640 h 2455790"/>
              <a:gd name="connsiteX6" fmla="*/ 710 w 3708512"/>
              <a:gd name="connsiteY6" fmla="*/ 1718534 h 2455790"/>
              <a:gd name="connsiteX0" fmla="*/ 3709496 w 3709496"/>
              <a:gd name="connsiteY0" fmla="*/ 0 h 2067857"/>
              <a:gd name="connsiteX1" fmla="*/ 2764616 w 3709496"/>
              <a:gd name="connsiteY1" fmla="*/ 228600 h 2067857"/>
              <a:gd name="connsiteX2" fmla="*/ 2307416 w 3709496"/>
              <a:gd name="connsiteY2" fmla="*/ 685800 h 2067857"/>
              <a:gd name="connsiteX3" fmla="*/ 1895936 w 3709496"/>
              <a:gd name="connsiteY3" fmla="*/ 1981200 h 2067857"/>
              <a:gd name="connsiteX4" fmla="*/ 402416 w 3709496"/>
              <a:gd name="connsiteY4" fmla="*/ 1944445 h 2067857"/>
              <a:gd name="connsiteX5" fmla="*/ 237466 w 3709496"/>
              <a:gd name="connsiteY5" fmla="*/ 1915757 h 2067857"/>
              <a:gd name="connsiteX6" fmla="*/ 1694 w 3709496"/>
              <a:gd name="connsiteY6" fmla="*/ 1718534 h 206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496" h="2067857">
                <a:moveTo>
                  <a:pt x="3709496" y="0"/>
                </a:moveTo>
                <a:cubicBezTo>
                  <a:pt x="3353896" y="57150"/>
                  <a:pt x="2998296" y="114300"/>
                  <a:pt x="2764616" y="228600"/>
                </a:cubicBezTo>
                <a:cubicBezTo>
                  <a:pt x="2530936" y="342900"/>
                  <a:pt x="2452196" y="393700"/>
                  <a:pt x="2307416" y="685800"/>
                </a:cubicBezTo>
                <a:cubicBezTo>
                  <a:pt x="2162636" y="977900"/>
                  <a:pt x="2213436" y="1771426"/>
                  <a:pt x="1895936" y="1981200"/>
                </a:cubicBezTo>
                <a:cubicBezTo>
                  <a:pt x="1578436" y="2190974"/>
                  <a:pt x="678828" y="1955352"/>
                  <a:pt x="402416" y="1944445"/>
                </a:cubicBezTo>
                <a:cubicBezTo>
                  <a:pt x="126004" y="1933538"/>
                  <a:pt x="304253" y="1953409"/>
                  <a:pt x="237466" y="1915757"/>
                </a:cubicBezTo>
                <a:cubicBezTo>
                  <a:pt x="170679" y="1878105"/>
                  <a:pt x="-19896" y="1749014"/>
                  <a:pt x="1694" y="1718534"/>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4369590" y="2366682"/>
            <a:ext cx="5868104" cy="2118344"/>
          </a:xfrm>
          <a:custGeom>
            <a:avLst/>
            <a:gdLst>
              <a:gd name="connsiteX0" fmla="*/ 5868104 w 5868104"/>
              <a:gd name="connsiteY0" fmla="*/ 0 h 2118344"/>
              <a:gd name="connsiteX1" fmla="*/ 4541328 w 5868104"/>
              <a:gd name="connsiteY1" fmla="*/ 609600 h 2118344"/>
              <a:gd name="connsiteX2" fmla="*/ 3967586 w 5868104"/>
              <a:gd name="connsiteY2" fmla="*/ 1972236 h 2118344"/>
              <a:gd name="connsiteX3" fmla="*/ 560998 w 5868104"/>
              <a:gd name="connsiteY3" fmla="*/ 2061883 h 2118344"/>
              <a:gd name="connsiteX4" fmla="*/ 41045 w 5868104"/>
              <a:gd name="connsiteY4" fmla="*/ 1810871 h 211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104" h="2118344">
                <a:moveTo>
                  <a:pt x="5868104" y="0"/>
                </a:moveTo>
                <a:cubicBezTo>
                  <a:pt x="5363092" y="140447"/>
                  <a:pt x="4858081" y="280894"/>
                  <a:pt x="4541328" y="609600"/>
                </a:cubicBezTo>
                <a:cubicBezTo>
                  <a:pt x="4224575" y="938306"/>
                  <a:pt x="4630974" y="1730189"/>
                  <a:pt x="3967586" y="1972236"/>
                </a:cubicBezTo>
                <a:cubicBezTo>
                  <a:pt x="3304198" y="2214283"/>
                  <a:pt x="1215421" y="2088777"/>
                  <a:pt x="560998" y="2061883"/>
                </a:cubicBezTo>
                <a:cubicBezTo>
                  <a:pt x="-93426" y="2034989"/>
                  <a:pt x="-26191" y="1922930"/>
                  <a:pt x="41045" y="1810871"/>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4662157" y="2519082"/>
            <a:ext cx="5727937" cy="2388585"/>
          </a:xfrm>
          <a:custGeom>
            <a:avLst/>
            <a:gdLst>
              <a:gd name="connsiteX0" fmla="*/ 5868104 w 5868104"/>
              <a:gd name="connsiteY0" fmla="*/ 0 h 2118344"/>
              <a:gd name="connsiteX1" fmla="*/ 4541328 w 5868104"/>
              <a:gd name="connsiteY1" fmla="*/ 609600 h 2118344"/>
              <a:gd name="connsiteX2" fmla="*/ 3967586 w 5868104"/>
              <a:gd name="connsiteY2" fmla="*/ 1972236 h 2118344"/>
              <a:gd name="connsiteX3" fmla="*/ 560998 w 5868104"/>
              <a:gd name="connsiteY3" fmla="*/ 2061883 h 2118344"/>
              <a:gd name="connsiteX4" fmla="*/ 41045 w 5868104"/>
              <a:gd name="connsiteY4" fmla="*/ 1810871 h 2118344"/>
              <a:gd name="connsiteX0" fmla="*/ 5727937 w 5727937"/>
              <a:gd name="connsiteY0" fmla="*/ 0 h 2388585"/>
              <a:gd name="connsiteX1" fmla="*/ 4401161 w 5727937"/>
              <a:gd name="connsiteY1" fmla="*/ 609600 h 2388585"/>
              <a:gd name="connsiteX2" fmla="*/ 3827419 w 5727937"/>
              <a:gd name="connsiteY2" fmla="*/ 1972236 h 2388585"/>
              <a:gd name="connsiteX3" fmla="*/ 420831 w 5727937"/>
              <a:gd name="connsiteY3" fmla="*/ 2061883 h 2388585"/>
              <a:gd name="connsiteX4" fmla="*/ 98102 w 5727937"/>
              <a:gd name="connsiteY4" fmla="*/ 2366683 h 238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937" h="2388585">
                <a:moveTo>
                  <a:pt x="5727937" y="0"/>
                </a:moveTo>
                <a:cubicBezTo>
                  <a:pt x="5222925" y="140447"/>
                  <a:pt x="4717914" y="280894"/>
                  <a:pt x="4401161" y="609600"/>
                </a:cubicBezTo>
                <a:cubicBezTo>
                  <a:pt x="4084408" y="938306"/>
                  <a:pt x="4490807" y="1730189"/>
                  <a:pt x="3827419" y="1972236"/>
                </a:cubicBezTo>
                <a:cubicBezTo>
                  <a:pt x="3164031" y="2214283"/>
                  <a:pt x="1042384" y="1996142"/>
                  <a:pt x="420831" y="2061883"/>
                </a:cubicBezTo>
                <a:cubicBezTo>
                  <a:pt x="-200722" y="2127624"/>
                  <a:pt x="30866" y="2478742"/>
                  <a:pt x="98102" y="2366683"/>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2045930" y="2294964"/>
            <a:ext cx="8173835" cy="2228557"/>
          </a:xfrm>
          <a:custGeom>
            <a:avLst/>
            <a:gdLst>
              <a:gd name="connsiteX0" fmla="*/ 8265317 w 8265317"/>
              <a:gd name="connsiteY0" fmla="*/ 0 h 2340972"/>
              <a:gd name="connsiteX1" fmla="*/ 6687528 w 8265317"/>
              <a:gd name="connsiteY1" fmla="*/ 699247 h 2340972"/>
              <a:gd name="connsiteX2" fmla="*/ 6382728 w 8265317"/>
              <a:gd name="connsiteY2" fmla="*/ 2223247 h 2340972"/>
              <a:gd name="connsiteX3" fmla="*/ 752893 w 8265317"/>
              <a:gd name="connsiteY3" fmla="*/ 2205317 h 2340972"/>
              <a:gd name="connsiteX4" fmla="*/ 215011 w 8265317"/>
              <a:gd name="connsiteY4" fmla="*/ 1936376 h 2340972"/>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173835 w 8173835"/>
              <a:gd name="connsiteY0" fmla="*/ 0 h 2228557"/>
              <a:gd name="connsiteX1" fmla="*/ 6596046 w 8173835"/>
              <a:gd name="connsiteY1" fmla="*/ 699247 h 2228557"/>
              <a:gd name="connsiteX2" fmla="*/ 6327105 w 8173835"/>
              <a:gd name="connsiteY2" fmla="*/ 2043953 h 2228557"/>
              <a:gd name="connsiteX3" fmla="*/ 661411 w 8173835"/>
              <a:gd name="connsiteY3" fmla="*/ 2205317 h 2228557"/>
              <a:gd name="connsiteX4" fmla="*/ 123529 w 8173835"/>
              <a:gd name="connsiteY4" fmla="*/ 1936376 h 222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3835" h="2228557">
                <a:moveTo>
                  <a:pt x="8173835" y="0"/>
                </a:moveTo>
                <a:cubicBezTo>
                  <a:pt x="7541823" y="164353"/>
                  <a:pt x="6903834" y="358588"/>
                  <a:pt x="6596046" y="699247"/>
                </a:cubicBezTo>
                <a:cubicBezTo>
                  <a:pt x="6288258" y="1039906"/>
                  <a:pt x="7316211" y="1792941"/>
                  <a:pt x="6327105" y="2043953"/>
                </a:cubicBezTo>
                <a:cubicBezTo>
                  <a:pt x="5337999" y="2294965"/>
                  <a:pt x="1695340" y="2223246"/>
                  <a:pt x="661411" y="2205317"/>
                </a:cubicBezTo>
                <a:cubicBezTo>
                  <a:pt x="-372518" y="2187388"/>
                  <a:pt x="111575" y="2172446"/>
                  <a:pt x="123529" y="1936376"/>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319925" y="2447364"/>
            <a:ext cx="8052241" cy="2402541"/>
          </a:xfrm>
          <a:custGeom>
            <a:avLst/>
            <a:gdLst>
              <a:gd name="connsiteX0" fmla="*/ 8265317 w 8265317"/>
              <a:gd name="connsiteY0" fmla="*/ 0 h 2340972"/>
              <a:gd name="connsiteX1" fmla="*/ 6687528 w 8265317"/>
              <a:gd name="connsiteY1" fmla="*/ 699247 h 2340972"/>
              <a:gd name="connsiteX2" fmla="*/ 6382728 w 8265317"/>
              <a:gd name="connsiteY2" fmla="*/ 2223247 h 2340972"/>
              <a:gd name="connsiteX3" fmla="*/ 752893 w 8265317"/>
              <a:gd name="connsiteY3" fmla="*/ 2205317 h 2340972"/>
              <a:gd name="connsiteX4" fmla="*/ 215011 w 8265317"/>
              <a:gd name="connsiteY4" fmla="*/ 1936376 h 2340972"/>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267258 w 8267258"/>
              <a:gd name="connsiteY0" fmla="*/ 0 h 2228557"/>
              <a:gd name="connsiteX1" fmla="*/ 6689469 w 8267258"/>
              <a:gd name="connsiteY1" fmla="*/ 699247 h 2228557"/>
              <a:gd name="connsiteX2" fmla="*/ 6420528 w 8267258"/>
              <a:gd name="connsiteY2" fmla="*/ 2043953 h 2228557"/>
              <a:gd name="connsiteX3" fmla="*/ 754834 w 8267258"/>
              <a:gd name="connsiteY3" fmla="*/ 2205317 h 2228557"/>
              <a:gd name="connsiteX4" fmla="*/ 216952 w 8267258"/>
              <a:gd name="connsiteY4" fmla="*/ 1936376 h 2228557"/>
              <a:gd name="connsiteX0" fmla="*/ 8173835 w 8173835"/>
              <a:gd name="connsiteY0" fmla="*/ 0 h 2228557"/>
              <a:gd name="connsiteX1" fmla="*/ 6596046 w 8173835"/>
              <a:gd name="connsiteY1" fmla="*/ 699247 h 2228557"/>
              <a:gd name="connsiteX2" fmla="*/ 6327105 w 8173835"/>
              <a:gd name="connsiteY2" fmla="*/ 2043953 h 2228557"/>
              <a:gd name="connsiteX3" fmla="*/ 661411 w 8173835"/>
              <a:gd name="connsiteY3" fmla="*/ 2205317 h 2228557"/>
              <a:gd name="connsiteX4" fmla="*/ 123529 w 8173835"/>
              <a:gd name="connsiteY4" fmla="*/ 1936376 h 2228557"/>
              <a:gd name="connsiteX0" fmla="*/ 8133764 w 8133764"/>
              <a:gd name="connsiteY0" fmla="*/ 0 h 2344178"/>
              <a:gd name="connsiteX1" fmla="*/ 6555975 w 8133764"/>
              <a:gd name="connsiteY1" fmla="*/ 699247 h 2344178"/>
              <a:gd name="connsiteX2" fmla="*/ 6287034 w 8133764"/>
              <a:gd name="connsiteY2" fmla="*/ 2043953 h 2344178"/>
              <a:gd name="connsiteX3" fmla="*/ 621340 w 8133764"/>
              <a:gd name="connsiteY3" fmla="*/ 2205317 h 2344178"/>
              <a:gd name="connsiteX4" fmla="*/ 155176 w 8133764"/>
              <a:gd name="connsiteY4" fmla="*/ 2241176 h 2344178"/>
              <a:gd name="connsiteX0" fmla="*/ 8124219 w 8124219"/>
              <a:gd name="connsiteY0" fmla="*/ 0 h 2479958"/>
              <a:gd name="connsiteX1" fmla="*/ 6546430 w 8124219"/>
              <a:gd name="connsiteY1" fmla="*/ 699247 h 2479958"/>
              <a:gd name="connsiteX2" fmla="*/ 6277489 w 8124219"/>
              <a:gd name="connsiteY2" fmla="*/ 2043953 h 2479958"/>
              <a:gd name="connsiteX3" fmla="*/ 611795 w 8124219"/>
              <a:gd name="connsiteY3" fmla="*/ 2205317 h 2479958"/>
              <a:gd name="connsiteX4" fmla="*/ 163561 w 8124219"/>
              <a:gd name="connsiteY4" fmla="*/ 2402541 h 2479958"/>
              <a:gd name="connsiteX0" fmla="*/ 8154082 w 8154082"/>
              <a:gd name="connsiteY0" fmla="*/ 0 h 2458115"/>
              <a:gd name="connsiteX1" fmla="*/ 6576293 w 8154082"/>
              <a:gd name="connsiteY1" fmla="*/ 699247 h 2458115"/>
              <a:gd name="connsiteX2" fmla="*/ 6307352 w 8154082"/>
              <a:gd name="connsiteY2" fmla="*/ 2043953 h 2458115"/>
              <a:gd name="connsiteX3" fmla="*/ 587869 w 8154082"/>
              <a:gd name="connsiteY3" fmla="*/ 1990165 h 2458115"/>
              <a:gd name="connsiteX4" fmla="*/ 193424 w 8154082"/>
              <a:gd name="connsiteY4" fmla="*/ 2402541 h 2458115"/>
              <a:gd name="connsiteX0" fmla="*/ 8089868 w 8089868"/>
              <a:gd name="connsiteY0" fmla="*/ 0 h 2466502"/>
              <a:gd name="connsiteX1" fmla="*/ 6512079 w 8089868"/>
              <a:gd name="connsiteY1" fmla="*/ 699247 h 2466502"/>
              <a:gd name="connsiteX2" fmla="*/ 6243138 w 8089868"/>
              <a:gd name="connsiteY2" fmla="*/ 2043953 h 2466502"/>
              <a:gd name="connsiteX3" fmla="*/ 523655 w 8089868"/>
              <a:gd name="connsiteY3" fmla="*/ 1990165 h 2466502"/>
              <a:gd name="connsiteX4" fmla="*/ 129210 w 8089868"/>
              <a:gd name="connsiteY4" fmla="*/ 2402541 h 2466502"/>
              <a:gd name="connsiteX0" fmla="*/ 8052241 w 8052241"/>
              <a:gd name="connsiteY0" fmla="*/ 0 h 2402541"/>
              <a:gd name="connsiteX1" fmla="*/ 6474452 w 8052241"/>
              <a:gd name="connsiteY1" fmla="*/ 699247 h 2402541"/>
              <a:gd name="connsiteX2" fmla="*/ 6205511 w 8052241"/>
              <a:gd name="connsiteY2" fmla="*/ 2043953 h 2402541"/>
              <a:gd name="connsiteX3" fmla="*/ 486028 w 8052241"/>
              <a:gd name="connsiteY3" fmla="*/ 1990165 h 2402541"/>
              <a:gd name="connsiteX4" fmla="*/ 91583 w 8052241"/>
              <a:gd name="connsiteY4" fmla="*/ 2402541 h 240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2241" h="2402541">
                <a:moveTo>
                  <a:pt x="8052241" y="0"/>
                </a:moveTo>
                <a:cubicBezTo>
                  <a:pt x="7420229" y="164353"/>
                  <a:pt x="6782240" y="358588"/>
                  <a:pt x="6474452" y="699247"/>
                </a:cubicBezTo>
                <a:cubicBezTo>
                  <a:pt x="6166664" y="1039906"/>
                  <a:pt x="7203582" y="1828800"/>
                  <a:pt x="6205511" y="2043953"/>
                </a:cubicBezTo>
                <a:cubicBezTo>
                  <a:pt x="5207440" y="2259106"/>
                  <a:pt x="1343652" y="1822823"/>
                  <a:pt x="486028" y="1990165"/>
                </a:cubicBezTo>
                <a:cubicBezTo>
                  <a:pt x="-371596" y="2157507"/>
                  <a:pt x="187205" y="2046941"/>
                  <a:pt x="91583" y="2402541"/>
                </a:cubicBezTo>
              </a:path>
            </a:pathLst>
          </a:custGeom>
          <a:noFill/>
          <a:ln w="31750">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500"/>
                                        <p:tgtEl>
                                          <p:spTgt spid="4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right)">
                                      <p:cBhvr>
                                        <p:cTn id="15" dur="500"/>
                                        <p:tgtEl>
                                          <p:spTgt spid="49"/>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right)">
                                      <p:cBhvr>
                                        <p:cTn id="23" dur="500"/>
                                        <p:tgtEl>
                                          <p:spTgt spid="52"/>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2" grpId="0" animBg="1"/>
      <p:bldP spid="53"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Vanishing Gradient Problem</a:t>
            </a:r>
            <a:endParaRPr lang="en-US" dirty="0"/>
          </a:p>
        </p:txBody>
      </p:sp>
      <p:sp>
        <p:nvSpPr>
          <p:cNvPr id="5" name="Content Placeholder 4"/>
          <p:cNvSpPr>
            <a:spLocks noGrp="1"/>
          </p:cNvSpPr>
          <p:nvPr>
            <p:ph idx="1"/>
          </p:nvPr>
        </p:nvSpPr>
        <p:spPr>
          <a:xfrm>
            <a:off x="338667" y="1477432"/>
            <a:ext cx="11243733" cy="3603988"/>
          </a:xfrm>
        </p:spPr>
        <p:txBody>
          <a:bodyPr/>
          <a:lstStyle/>
          <a:p>
            <a:r>
              <a:rPr lang="en-US" sz="4000" dirty="0" smtClean="0"/>
              <a:t>Deep neural networks use backpropagation.</a:t>
            </a:r>
          </a:p>
          <a:p>
            <a:r>
              <a:rPr lang="en-US" sz="3600" dirty="0" smtClean="0"/>
              <a:t>Back propagation uses the chain rule.</a:t>
            </a:r>
          </a:p>
          <a:p>
            <a:r>
              <a:rPr lang="en-US" sz="3200" dirty="0" smtClean="0"/>
              <a:t>The chain rule multiplies derivatives.</a:t>
            </a:r>
          </a:p>
          <a:p>
            <a:r>
              <a:rPr lang="en-US" sz="2800" dirty="0" smtClean="0"/>
              <a:t>Often these derivatives between 0 and 1.</a:t>
            </a:r>
          </a:p>
          <a:p>
            <a:r>
              <a:rPr lang="en-US" sz="2400" dirty="0" smtClean="0"/>
              <a:t>As the chain gets longer, products get smaller</a:t>
            </a:r>
          </a:p>
          <a:p>
            <a:r>
              <a:rPr lang="en-US" sz="1600" dirty="0" smtClean="0"/>
              <a:t>until they disappear.</a:t>
            </a:r>
          </a:p>
          <a:p>
            <a:endParaRPr lang="en-US" dirty="0" smtClean="0"/>
          </a:p>
          <a:p>
            <a:endParaRPr lang="en-US" dirty="0"/>
          </a:p>
        </p:txBody>
      </p:sp>
      <p:sp>
        <p:nvSpPr>
          <p:cNvPr id="3" name="Slide Number Placeholder 2"/>
          <p:cNvSpPr>
            <a:spLocks noGrp="1"/>
          </p:cNvSpPr>
          <p:nvPr>
            <p:ph type="sldNum" sz="quarter" idx="4294967295"/>
          </p:nvPr>
        </p:nvSpPr>
        <p:spPr>
          <a:xfrm>
            <a:off x="9900458" y="6459785"/>
            <a:ext cx="1312025" cy="365125"/>
          </a:xfrm>
          <a:prstGeom prst="rect">
            <a:avLst/>
          </a:prstGeom>
        </p:spPr>
        <p:txBody>
          <a:bodyPr/>
          <a:lstStyle/>
          <a:p>
            <a:fld id="{4FAB73BC-B049-4115-A692-8D63A059BFB8}" type="slidenum">
              <a:rPr lang="en-US" smtClean="0"/>
              <a:t>33</a:t>
            </a:fld>
            <a:endParaRPr lang="en-US" dirty="0"/>
          </a:p>
        </p:txBody>
      </p:sp>
      <p:grpSp>
        <p:nvGrpSpPr>
          <p:cNvPr id="9" name="Group 8"/>
          <p:cNvGrpSpPr/>
          <p:nvPr/>
        </p:nvGrpSpPr>
        <p:grpSpPr>
          <a:xfrm>
            <a:off x="8213263" y="3105841"/>
            <a:ext cx="3978737" cy="3353944"/>
            <a:chOff x="7141085" y="1845734"/>
            <a:chExt cx="3978737" cy="3353944"/>
          </a:xfrm>
        </p:grpSpPr>
        <p:grpSp>
          <p:nvGrpSpPr>
            <p:cNvPr id="7" name="Group 6"/>
            <p:cNvGrpSpPr/>
            <p:nvPr/>
          </p:nvGrpSpPr>
          <p:grpSpPr>
            <a:xfrm>
              <a:off x="7141085" y="1845734"/>
              <a:ext cx="3978737" cy="3092334"/>
              <a:chOff x="7141085" y="1845734"/>
              <a:chExt cx="3978737" cy="3092334"/>
            </a:xfrm>
          </p:grpSpPr>
          <p:pic>
            <p:nvPicPr>
              <p:cNvPr id="1026" name="Picture 2" descr="http://www4c.wolframalpha.com/Calculate/MSP/MSP192208d4c7hd2a0bg7800004c7c39df61d44e8d?MSPStoreType=image/gif&amp;s=55&amp;w=345.&amp;h=163.&amp;cdf=RangeControl"/>
              <p:cNvPicPr>
                <a:picLocks noChangeAspect="1" noChangeArrowheads="1"/>
              </p:cNvPicPr>
              <p:nvPr/>
            </p:nvPicPr>
            <p:blipFill rotWithShape="1">
              <a:blip r:embed="rId3">
                <a:extLst>
                  <a:ext uri="{28A0092B-C50C-407E-A947-70E740481C1C}">
                    <a14:useLocalDpi xmlns:a14="http://schemas.microsoft.com/office/drawing/2010/main" val="0"/>
                  </a:ext>
                </a:extLst>
              </a:blip>
              <a:srcRect r="34064"/>
              <a:stretch/>
            </p:blipFill>
            <p:spPr bwMode="auto">
              <a:xfrm>
                <a:off x="7141085" y="1845734"/>
                <a:ext cx="3903433" cy="27969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965339" y="4661069"/>
                <a:ext cx="1154483" cy="276999"/>
              </a:xfrm>
              <a:prstGeom prst="rect">
                <a:avLst/>
              </a:prstGeom>
              <a:noFill/>
            </p:spPr>
            <p:txBody>
              <a:bodyPr wrap="none" rtlCol="0">
                <a:spAutoFit/>
              </a:bodyPr>
              <a:lstStyle/>
              <a:p>
                <a:r>
                  <a:rPr lang="en-US" sz="1200" dirty="0" err="1" smtClean="0">
                    <a:solidFill>
                      <a:schemeClr val="tx1">
                        <a:lumMod val="50000"/>
                        <a:lumOff val="50000"/>
                      </a:schemeClr>
                    </a:solidFill>
                  </a:rPr>
                  <a:t>Wolfram|Alpha</a:t>
                </a:r>
                <a:endParaRPr lang="en-US" sz="1200" dirty="0">
                  <a:solidFill>
                    <a:schemeClr val="tx1">
                      <a:lumMod val="50000"/>
                      <a:lumOff val="50000"/>
                    </a:schemeClr>
                  </a:solidFill>
                </a:endParaRPr>
              </a:p>
            </p:txBody>
          </p:sp>
        </p:grpSp>
        <p:sp>
          <p:nvSpPr>
            <p:cNvPr id="8" name="TextBox 7"/>
            <p:cNvSpPr txBox="1"/>
            <p:nvPr/>
          </p:nvSpPr>
          <p:spPr>
            <a:xfrm>
              <a:off x="7141085" y="4799568"/>
              <a:ext cx="3903433" cy="400110"/>
            </a:xfrm>
            <a:prstGeom prst="rect">
              <a:avLst/>
            </a:prstGeom>
            <a:noFill/>
          </p:spPr>
          <p:txBody>
            <a:bodyPr wrap="square" rtlCol="0">
              <a:spAutoFit/>
            </a:bodyPr>
            <a:lstStyle/>
            <a:p>
              <a:r>
                <a:rPr lang="en-US" sz="2000" dirty="0" smtClean="0"/>
                <a:t>Derivative of sigmoid function</a:t>
              </a:r>
              <a:endParaRPr lang="en-US" sz="2000" dirty="0"/>
            </a:p>
          </p:txBody>
        </p:sp>
      </p:grpSp>
    </p:spTree>
    <p:extLst>
      <p:ext uri="{BB962C8B-B14F-4D97-AF65-F5344CB8AC3E}">
        <p14:creationId xmlns:p14="http://schemas.microsoft.com/office/powerpoint/2010/main" val="38341504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do they explode?</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With gradients larger than 1,</a:t>
            </a:r>
          </a:p>
          <a:p>
            <a:r>
              <a:rPr lang="en-US" sz="2800" dirty="0" smtClean="0"/>
              <a:t>you encounter the opposite problem</a:t>
            </a:r>
          </a:p>
          <a:p>
            <a:r>
              <a:rPr lang="en-US" sz="3200" dirty="0" smtClean="0"/>
              <a:t>with products becoming larger and larger </a:t>
            </a:r>
          </a:p>
          <a:p>
            <a:r>
              <a:rPr lang="en-US" sz="3600" dirty="0" smtClean="0"/>
              <a:t>as the chain becomes longer and longer,</a:t>
            </a:r>
          </a:p>
          <a:p>
            <a:r>
              <a:rPr lang="en-US" sz="4000" dirty="0" smtClean="0"/>
              <a:t>causing overlarge updates to parameters.</a:t>
            </a:r>
          </a:p>
          <a:p>
            <a:r>
              <a:rPr lang="en-US" sz="4600" dirty="0" smtClean="0"/>
              <a:t>This is the exploding gradient problem.</a:t>
            </a:r>
            <a:endParaRPr lang="en-US" sz="4600" dirty="0"/>
          </a:p>
        </p:txBody>
      </p:sp>
      <p:sp>
        <p:nvSpPr>
          <p:cNvPr id="4" name="Slide Number Placeholder 3"/>
          <p:cNvSpPr>
            <a:spLocks noGrp="1"/>
          </p:cNvSpPr>
          <p:nvPr>
            <p:ph type="sldNum" sz="quarter" idx="4294967295"/>
          </p:nvPr>
        </p:nvSpPr>
        <p:spPr>
          <a:xfrm>
            <a:off x="9900458" y="6459785"/>
            <a:ext cx="1312025" cy="365125"/>
          </a:xfrm>
          <a:prstGeom prst="rect">
            <a:avLst/>
          </a:prstGeom>
        </p:spPr>
        <p:txBody>
          <a:bodyPr/>
          <a:lstStyle/>
          <a:p>
            <a:fld id="{629637A9-119A-49DA-BD12-AAC58B377D80}" type="slidenum">
              <a:rPr lang="en-US" smtClean="0"/>
              <a:t>34</a:t>
            </a:fld>
            <a:endParaRPr lang="en-US" dirty="0"/>
          </a:p>
        </p:txBody>
      </p:sp>
    </p:spTree>
    <p:extLst>
      <p:ext uri="{BB962C8B-B14F-4D97-AF65-F5344CB8AC3E}">
        <p14:creationId xmlns:p14="http://schemas.microsoft.com/office/powerpoint/2010/main" val="3340063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Vanishing/Exploding Gradients </a:t>
            </a:r>
            <a:br>
              <a:rPr lang="en-US" dirty="0" smtClean="0"/>
            </a:br>
            <a:r>
              <a:rPr lang="en-US" dirty="0" smtClean="0"/>
              <a:t>Are Bad.</a:t>
            </a:r>
            <a:endParaRPr lang="en-US" dirty="0"/>
          </a:p>
        </p:txBody>
      </p:sp>
      <p:sp>
        <p:nvSpPr>
          <p:cNvPr id="3" name="Content Placeholder 2"/>
          <p:cNvSpPr>
            <a:spLocks noGrp="1"/>
          </p:cNvSpPr>
          <p:nvPr>
            <p:ph idx="1"/>
          </p:nvPr>
        </p:nvSpPr>
        <p:spPr/>
        <p:txBody>
          <a:bodyPr>
            <a:normAutofit/>
          </a:bodyPr>
          <a:lstStyle/>
          <a:p>
            <a:r>
              <a:rPr lang="en-US" sz="2800" dirty="0" smtClean="0"/>
              <a:t>If we cannot </a:t>
            </a:r>
            <a:r>
              <a:rPr lang="en-US" sz="2800" dirty="0" err="1" smtClean="0"/>
              <a:t>backpropagate</a:t>
            </a:r>
            <a:r>
              <a:rPr lang="en-US" sz="2800" dirty="0" smtClean="0"/>
              <a:t> very far through the network, the network cannot learn long-term dependencies. </a:t>
            </a:r>
          </a:p>
          <a:p>
            <a:endParaRPr lang="en-US" sz="2800" dirty="0"/>
          </a:p>
          <a:p>
            <a:pPr algn="ctr"/>
            <a:r>
              <a:rPr lang="en-US" sz="2800" dirty="0" smtClean="0"/>
              <a:t>My dog [chase/chases] squirrels.</a:t>
            </a:r>
          </a:p>
          <a:p>
            <a:pPr marL="0" indent="0" algn="ctr">
              <a:buNone/>
            </a:pPr>
            <a:r>
              <a:rPr lang="en-US" sz="2800" dirty="0" smtClean="0"/>
              <a:t>vs.</a:t>
            </a:r>
          </a:p>
          <a:p>
            <a:pPr algn="ctr"/>
            <a:r>
              <a:rPr lang="en-US" sz="2800" dirty="0" smtClean="0"/>
              <a:t>My dog, whom I adopted in 2009, [chase/chases] squirrels. </a:t>
            </a:r>
            <a:endParaRPr lang="en-US" sz="2800" dirty="0"/>
          </a:p>
        </p:txBody>
      </p:sp>
      <p:sp>
        <p:nvSpPr>
          <p:cNvPr id="4" name="Slide Number Placeholder 3"/>
          <p:cNvSpPr>
            <a:spLocks noGrp="1"/>
          </p:cNvSpPr>
          <p:nvPr>
            <p:ph type="sldNum" sz="quarter" idx="4294967295"/>
          </p:nvPr>
        </p:nvSpPr>
        <p:spPr>
          <a:xfrm>
            <a:off x="9900458" y="6459785"/>
            <a:ext cx="1312025" cy="365125"/>
          </a:xfrm>
          <a:prstGeom prst="rect">
            <a:avLst/>
          </a:prstGeom>
        </p:spPr>
        <p:txBody>
          <a:bodyPr/>
          <a:lstStyle/>
          <a:p>
            <a:fld id="{629637A9-119A-49DA-BD12-AAC58B377D80}" type="slidenum">
              <a:rPr lang="en-US" smtClean="0"/>
              <a:t>35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60" y="3263080"/>
            <a:ext cx="812698" cy="812698"/>
          </a:xfrm>
          <a:prstGeom prst="rect">
            <a:avLst/>
          </a:prstGeom>
        </p:spPr>
      </p:pic>
      <p:sp>
        <p:nvSpPr>
          <p:cNvPr id="7" name="Multiply 6"/>
          <p:cNvSpPr/>
          <p:nvPr/>
        </p:nvSpPr>
        <p:spPr>
          <a:xfrm>
            <a:off x="10838123" y="4551395"/>
            <a:ext cx="555812" cy="53788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5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Solution</a:t>
            </a:r>
            <a:endParaRPr lang="en-US"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
            </a:pPr>
            <a:r>
              <a:rPr lang="en-US" sz="3200" dirty="0"/>
              <a:t>Use </a:t>
            </a:r>
            <a:r>
              <a:rPr lang="en-US" sz="3200" dirty="0" smtClean="0"/>
              <a:t>memory cell to </a:t>
            </a:r>
            <a:r>
              <a:rPr lang="en-US" sz="3200" dirty="0"/>
              <a:t>store information at each time </a:t>
            </a:r>
            <a:r>
              <a:rPr lang="en-US" sz="3200" dirty="0" smtClean="0"/>
              <a:t>step.</a:t>
            </a:r>
          </a:p>
          <a:p>
            <a:pPr>
              <a:buFont typeface="Wingdings" panose="05000000000000000000" pitchFamily="2" charset="2"/>
              <a:buChar char="§"/>
            </a:pPr>
            <a:r>
              <a:rPr lang="en-US" sz="3200" dirty="0" smtClean="0"/>
              <a:t>Use “gates” </a:t>
            </a:r>
            <a:r>
              <a:rPr lang="en-US" sz="3200" dirty="0"/>
              <a:t>to control the flow of information through the </a:t>
            </a:r>
            <a:r>
              <a:rPr lang="en-US" sz="3200" dirty="0" smtClean="0"/>
              <a:t>network.</a:t>
            </a:r>
          </a:p>
          <a:p>
            <a:pPr lvl="1">
              <a:buFont typeface="Wingdings" panose="05000000000000000000" pitchFamily="2" charset="2"/>
              <a:buChar char="§"/>
            </a:pPr>
            <a:r>
              <a:rPr lang="en-US" sz="3000" dirty="0" smtClean="0"/>
              <a:t>Input gate: protect the current step from irrelevant inputs</a:t>
            </a:r>
          </a:p>
          <a:p>
            <a:pPr lvl="1">
              <a:buFont typeface="Wingdings" panose="05000000000000000000" pitchFamily="2" charset="2"/>
              <a:buChar char="§"/>
            </a:pPr>
            <a:r>
              <a:rPr lang="en-US" sz="3000" dirty="0" smtClean="0"/>
              <a:t>Output gate: prevent the current step from passing irrelevant outputs to later steps</a:t>
            </a:r>
          </a:p>
          <a:p>
            <a:pPr lvl="1">
              <a:buFont typeface="Wingdings" panose="05000000000000000000" pitchFamily="2" charset="2"/>
              <a:buChar char="§"/>
            </a:pPr>
            <a:r>
              <a:rPr lang="en-US" sz="3000" dirty="0" smtClean="0"/>
              <a:t>Forget gate: limit information passed from one cell to the next</a:t>
            </a:r>
          </a:p>
          <a:p>
            <a:pPr>
              <a:buFont typeface="Wingdings" panose="05000000000000000000" pitchFamily="2" charset="2"/>
              <a:buChar char="§"/>
            </a:pPr>
            <a:endParaRPr lang="en-US" sz="3200" dirty="0"/>
          </a:p>
        </p:txBody>
      </p:sp>
      <p:sp>
        <p:nvSpPr>
          <p:cNvPr id="4" name="Slide Number Placeholder 3"/>
          <p:cNvSpPr>
            <a:spLocks noGrp="1"/>
          </p:cNvSpPr>
          <p:nvPr>
            <p:ph type="sldNum" sz="quarter" idx="4294967295"/>
          </p:nvPr>
        </p:nvSpPr>
        <p:spPr>
          <a:xfrm>
            <a:off x="9900458" y="6459785"/>
            <a:ext cx="1312025" cy="365125"/>
          </a:xfrm>
          <a:prstGeom prst="rect">
            <a:avLst/>
          </a:prstGeom>
        </p:spPr>
        <p:txBody>
          <a:bodyPr/>
          <a:lstStyle/>
          <a:p>
            <a:fld id="{629637A9-119A-49DA-BD12-AAC58B377D80}" type="slidenum">
              <a:rPr lang="en-US" smtClean="0"/>
              <a:t>36</a:t>
            </a:fld>
            <a:endParaRPr lang="en-US" dirty="0"/>
          </a:p>
        </p:txBody>
      </p:sp>
    </p:spTree>
    <p:extLst>
      <p:ext uri="{BB962C8B-B14F-4D97-AF65-F5344CB8AC3E}">
        <p14:creationId xmlns:p14="http://schemas.microsoft.com/office/powerpoint/2010/main" val="381124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37</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6598920" y="2087880"/>
                <a:ext cx="5074920" cy="461665"/>
              </a:xfrm>
              <a:prstGeom prst="rect">
                <a:avLst/>
              </a:prstGeom>
              <a:noFill/>
            </p:spPr>
            <p:txBody>
              <a:bodyPr wrap="square" rtlCol="0">
                <a:spAutoFit/>
              </a:bodyP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b="-17333"/>
                </a:stretch>
              </a:blipFill>
            </p:spPr>
            <p:txBody>
              <a:bodyPr/>
              <a:lstStyle/>
              <a:p>
                <a:r>
                  <a:rPr lang="en-US">
                    <a:noFill/>
                  </a:rPr>
                  <a:t> </a:t>
                </a:r>
              </a:p>
            </p:txBody>
          </p:sp>
        </mc:Fallback>
      </mc:AlternateContent>
      <p:grpSp>
        <p:nvGrpSpPr>
          <p:cNvPr id="15" name="Group 14"/>
          <p:cNvGrpSpPr/>
          <p:nvPr/>
        </p:nvGrpSpPr>
        <p:grpSpPr>
          <a:xfrm>
            <a:off x="1294677" y="4228924"/>
            <a:ext cx="2767059" cy="1937547"/>
            <a:chOff x="1294677" y="4228924"/>
            <a:chExt cx="2767059" cy="1937547"/>
          </a:xfrm>
        </p:grpSpPr>
        <p:sp>
          <p:nvSpPr>
            <p:cNvPr id="16" name="TextBox 15"/>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7" name="TextBox 16"/>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18" name="Rectangle 1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19" name="Rectangle 1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20" name="Straight Arrow Connector 19"/>
            <p:cNvCxnSpPr>
              <a:stCxn id="19" idx="3"/>
              <a:endCxn id="2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2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23" name="Straight Arrow Connector 22"/>
            <p:cNvCxnSpPr>
              <a:stCxn id="24" idx="6"/>
              <a:endCxn id="2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grpSp>
    </p:spTree>
    <p:extLst>
      <p:ext uri="{BB962C8B-B14F-4D97-AF65-F5344CB8AC3E}">
        <p14:creationId xmlns:p14="http://schemas.microsoft.com/office/powerpoint/2010/main" val="1587932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38</a:t>
            </a:fld>
            <a:endParaRPr lang="en-US" dirty="0"/>
          </a:p>
        </p:txBody>
      </p:sp>
      <p:grpSp>
        <p:nvGrpSpPr>
          <p:cNvPr id="14" name="Group 13"/>
          <p:cNvGrpSpPr/>
          <p:nvPr/>
        </p:nvGrpSpPr>
        <p:grpSpPr>
          <a:xfrm>
            <a:off x="1294677" y="4228924"/>
            <a:ext cx="2767059" cy="1937547"/>
            <a:chOff x="1294677" y="4228924"/>
            <a:chExt cx="2767059" cy="1937547"/>
          </a:xfrm>
        </p:grpSpPr>
        <p:sp>
          <p:nvSpPr>
            <p:cNvPr id="15" name="TextBox 14"/>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16" name="TextBox 15"/>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17" name="Rectangle 16"/>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18" name="Rectangle 17"/>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19" name="Straight Arrow Connector 18"/>
            <p:cNvCxnSpPr>
              <a:stCxn id="18" idx="3"/>
              <a:endCxn id="23"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23"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22" name="Straight Arrow Connector 21"/>
            <p:cNvCxnSpPr>
              <a:stCxn id="23" idx="6"/>
              <a:endCxn id="21"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grpSp>
      <p:sp>
        <p:nvSpPr>
          <p:cNvPr id="32" name="Rectangle 31"/>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Tree>
    <p:extLst>
      <p:ext uri="{BB962C8B-B14F-4D97-AF65-F5344CB8AC3E}">
        <p14:creationId xmlns:p14="http://schemas.microsoft.com/office/powerpoint/2010/main" val="2914960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39</a:t>
            </a:fld>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6598920" y="2087880"/>
                <a:ext cx="5074920" cy="46166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b="-17333"/>
                </a:stretch>
              </a:blipFill>
            </p:spPr>
            <p:txBody>
              <a:bodyPr/>
              <a:lstStyle/>
              <a:p>
                <a:r>
                  <a:rPr lang="en-US">
                    <a:noFill/>
                  </a:rPr>
                  <a:t> </a:t>
                </a:r>
              </a:p>
            </p:txBody>
          </p:sp>
        </mc:Fallback>
      </mc:AlternateContent>
      <p:grpSp>
        <p:nvGrpSpPr>
          <p:cNvPr id="40" name="Group 39"/>
          <p:cNvGrpSpPr/>
          <p:nvPr/>
        </p:nvGrpSpPr>
        <p:grpSpPr>
          <a:xfrm>
            <a:off x="358435" y="1864265"/>
            <a:ext cx="7208310" cy="4302206"/>
            <a:chOff x="358435" y="1864265"/>
            <a:chExt cx="7208310" cy="4302206"/>
          </a:xfrm>
        </p:grpSpPr>
        <p:sp>
          <p:nvSpPr>
            <p:cNvPr id="41" name="TextBox 40"/>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42" name="TextBox 41"/>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43" name="Rectangle 42"/>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44" name="Rectangle 43"/>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45" name="Straight Arrow Connector 44"/>
            <p:cNvCxnSpPr>
              <a:stCxn id="44" idx="3"/>
              <a:endCxn id="49"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0"/>
              <a:endCxn id="49"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48" name="Straight Arrow Connector 47"/>
            <p:cNvCxnSpPr>
              <a:stCxn id="49" idx="6"/>
              <a:endCxn id="47"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50" name="Rectangle 49"/>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51" name="Oval 50"/>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52" name="Rectangle 51"/>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53" name="Straight Arrow Connector 52"/>
            <p:cNvCxnSpPr>
              <a:stCxn id="50" idx="3"/>
              <a:endCxn id="51"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55" name="Elbow Connector 54"/>
            <p:cNvCxnSpPr>
              <a:stCxn id="47" idx="3"/>
              <a:endCxn id="51"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57" name="Straight Arrow Connector 56"/>
            <p:cNvCxnSpPr>
              <a:stCxn id="51" idx="6"/>
              <a:endCxn id="52"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240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Quick math review</a:t>
            </a:r>
          </a:p>
          <a:p>
            <a:r>
              <a:rPr lang="en-US" dirty="0" smtClean="0"/>
              <a:t>Supervised machine learning in a nutshell</a:t>
            </a:r>
          </a:p>
          <a:p>
            <a:r>
              <a:rPr lang="en-US" dirty="0" smtClean="0"/>
              <a:t>Sidetrack: Word </a:t>
            </a:r>
            <a:r>
              <a:rPr lang="en-US" dirty="0" err="1" smtClean="0"/>
              <a:t>embeddings</a:t>
            </a:r>
            <a:endParaRPr lang="en-US" dirty="0" smtClean="0"/>
          </a:p>
          <a:p>
            <a:r>
              <a:rPr lang="en-US" dirty="0" smtClean="0"/>
              <a:t>Recurrent Neural Networks (RNNs)</a:t>
            </a:r>
          </a:p>
          <a:p>
            <a:r>
              <a:rPr lang="en-US" dirty="0" smtClean="0"/>
              <a:t>Long Short Term Memory </a:t>
            </a:r>
            <a:r>
              <a:rPr lang="en-US" dirty="0" smtClean="0"/>
              <a:t>Networks (LSTMs</a:t>
            </a:r>
            <a:r>
              <a:rPr lang="en-US" dirty="0" smtClean="0"/>
              <a:t>)</a:t>
            </a:r>
          </a:p>
          <a:p>
            <a:r>
              <a:rPr lang="en-US" dirty="0" smtClean="0"/>
              <a:t>Convolutional Neural Networks</a:t>
            </a:r>
          </a:p>
          <a:p>
            <a:r>
              <a:rPr lang="en-US" dirty="0" smtClean="0"/>
              <a:t>Tools and Links</a:t>
            </a:r>
          </a:p>
        </p:txBody>
      </p:sp>
    </p:spTree>
    <p:extLst>
      <p:ext uri="{BB962C8B-B14F-4D97-AF65-F5344CB8AC3E}">
        <p14:creationId xmlns:p14="http://schemas.microsoft.com/office/powerpoint/2010/main" val="3274244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40</a:t>
            </a:fld>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98920" y="2087880"/>
                <a:ext cx="5074920" cy="46166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b="-17333"/>
                </a:stretch>
              </a:blipFill>
            </p:spPr>
            <p:txBody>
              <a:bodyPr/>
              <a:lstStyle/>
              <a:p>
                <a:r>
                  <a:rPr lang="en-US">
                    <a:noFill/>
                  </a:rPr>
                  <a:t> </a:t>
                </a:r>
              </a:p>
            </p:txBody>
          </p:sp>
        </mc:Fallback>
      </mc:AlternateContent>
      <p:grpSp>
        <p:nvGrpSpPr>
          <p:cNvPr id="44" name="Group 43"/>
          <p:cNvGrpSpPr/>
          <p:nvPr/>
        </p:nvGrpSpPr>
        <p:grpSpPr>
          <a:xfrm>
            <a:off x="358435" y="1864265"/>
            <a:ext cx="7208310" cy="4302206"/>
            <a:chOff x="358435" y="1864265"/>
            <a:chExt cx="7208310" cy="4302206"/>
          </a:xfrm>
        </p:grpSpPr>
        <p:sp>
          <p:nvSpPr>
            <p:cNvPr id="45" name="TextBox 44"/>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46" name="TextBox 45"/>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47" name="Rectangle 46"/>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48" name="Rectangle 47"/>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49" name="Straight Arrow Connector 48"/>
            <p:cNvCxnSpPr>
              <a:stCxn id="48" idx="3"/>
              <a:endCxn id="53"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0"/>
              <a:endCxn id="53"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52" name="Straight Arrow Connector 51"/>
            <p:cNvCxnSpPr>
              <a:stCxn id="53" idx="6"/>
              <a:endCxn id="51"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54" name="Rectangle 53"/>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55" name="Oval 54"/>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56" name="Rectangle 55"/>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57" name="Straight Arrow Connector 56"/>
            <p:cNvCxnSpPr>
              <a:stCxn id="54" idx="3"/>
              <a:endCxn id="55"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59" name="Elbow Connector 58"/>
            <p:cNvCxnSpPr>
              <a:stCxn id="51" idx="3"/>
              <a:endCxn id="55"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61" name="Straight Arrow Connector 60"/>
            <p:cNvCxnSpPr>
              <a:stCxn id="55" idx="6"/>
              <a:endCxn id="56"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95133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41</a:t>
            </a:fld>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98920" y="2087880"/>
                <a:ext cx="5074920" cy="46166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𝑡</m:t>
                          </m:r>
                        </m:sub>
                      </m:sSub>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b="-17333"/>
                </a:stretch>
              </a:blipFill>
            </p:spPr>
            <p:txBody>
              <a:bodyPr/>
              <a:lstStyle/>
              <a:p>
                <a:r>
                  <a:rPr lang="en-US">
                    <a:noFill/>
                  </a:rPr>
                  <a:t> </a:t>
                </a:r>
              </a:p>
            </p:txBody>
          </p:sp>
        </mc:Fallback>
      </mc:AlternateContent>
      <p:grpSp>
        <p:nvGrpSpPr>
          <p:cNvPr id="55" name="Group 54"/>
          <p:cNvGrpSpPr/>
          <p:nvPr/>
        </p:nvGrpSpPr>
        <p:grpSpPr>
          <a:xfrm>
            <a:off x="358435" y="1864265"/>
            <a:ext cx="7208310" cy="4302206"/>
            <a:chOff x="358435" y="1864265"/>
            <a:chExt cx="7208310" cy="4302206"/>
          </a:xfrm>
        </p:grpSpPr>
        <p:sp>
          <p:nvSpPr>
            <p:cNvPr id="56" name="TextBox 55"/>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57" name="TextBox 56"/>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58" name="Rectangle 5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59" name="Rectangle 5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60" name="Straight Arrow Connector 59"/>
            <p:cNvCxnSpPr>
              <a:stCxn id="59" idx="3"/>
              <a:endCxn id="6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8" idx="0"/>
              <a:endCxn id="6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63" name="Straight Arrow Connector 62"/>
            <p:cNvCxnSpPr>
              <a:stCxn id="64" idx="6"/>
              <a:endCxn id="6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65" name="Rectangle 64"/>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66" name="Oval 65"/>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67" name="Rectangle 66"/>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68" name="Straight Arrow Connector 67"/>
            <p:cNvCxnSpPr>
              <a:stCxn id="65" idx="3"/>
              <a:endCxn id="66"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70" name="Elbow Connector 69"/>
            <p:cNvCxnSpPr>
              <a:stCxn id="62" idx="3"/>
              <a:endCxn id="66"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72" name="Straight Arrow Connector 71"/>
            <p:cNvCxnSpPr>
              <a:stCxn id="66" idx="6"/>
              <a:endCxn id="67"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3145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358435" y="1864265"/>
            <a:ext cx="7208310" cy="4302206"/>
            <a:chOff x="358435" y="1864265"/>
            <a:chExt cx="7208310" cy="4302206"/>
          </a:xfrm>
        </p:grpSpPr>
        <p:sp>
          <p:nvSpPr>
            <p:cNvPr id="86" name="TextBox 85"/>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87" name="TextBox 86"/>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88" name="Rectangle 8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89" name="Rectangle 8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0" name="Straight Arrow Connector 89"/>
            <p:cNvCxnSpPr>
              <a:stCxn id="89" idx="3"/>
              <a:endCxn id="9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8" idx="0"/>
              <a:endCxn id="9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93" name="Straight Arrow Connector 92"/>
            <p:cNvCxnSpPr>
              <a:stCxn id="94" idx="6"/>
              <a:endCxn id="9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95" name="Rectangle 94"/>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96" name="Oval 95"/>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97" name="Rectangle 96"/>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98" name="Straight Arrow Connector 97"/>
            <p:cNvCxnSpPr>
              <a:stCxn id="95" idx="3"/>
              <a:endCxn id="96"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100" name="Elbow Connector 99"/>
            <p:cNvCxnSpPr>
              <a:stCxn id="92" idx="3"/>
              <a:endCxn id="96"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102" name="Straight Arrow Connector 101"/>
            <p:cNvCxnSpPr>
              <a:stCxn id="96" idx="6"/>
              <a:endCxn id="97"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42</a:t>
            </a:fld>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6598920" y="2087880"/>
                <a:ext cx="5074920" cy="491288"/>
              </a:xfrm>
              <a:prstGeom prst="rect">
                <a:avLst/>
              </a:prstGeom>
              <a:noFill/>
            </p:spPr>
            <p:txBody>
              <a:bodyPr wrap="square" rtlCol="0">
                <a:spAutoFit/>
              </a:bodyPr>
              <a:lstStyle/>
              <a:p>
                <a:pPr algn="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h𝑓</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𝑥𝑓</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598920" y="2087880"/>
                <a:ext cx="5074920" cy="491288"/>
              </a:xfrm>
              <a:prstGeom prst="rect">
                <a:avLst/>
              </a:prstGeom>
              <a:blipFill rotWithShape="0">
                <a:blip r:embed="rId3"/>
                <a:stretch>
                  <a:fillRect r="-1082" b="-12500"/>
                </a:stretch>
              </a:blipFill>
            </p:spPr>
            <p:txBody>
              <a:bodyPr/>
              <a:lstStyle/>
              <a:p>
                <a:r>
                  <a:rPr lang="en-US">
                    <a:noFill/>
                  </a:rPr>
                  <a:t> </a:t>
                </a:r>
              </a:p>
            </p:txBody>
          </p:sp>
        </mc:Fallback>
      </mc:AlternateContent>
      <p:sp>
        <p:nvSpPr>
          <p:cNvPr id="17" name="Rectangle 16"/>
          <p:cNvSpPr/>
          <p:nvPr/>
        </p:nvSpPr>
        <p:spPr>
          <a:xfrm>
            <a:off x="143435" y="1794502"/>
            <a:ext cx="7672509" cy="4352857"/>
          </a:xfrm>
          <a:prstGeom prst="rect">
            <a:avLst/>
          </a:prstGeom>
          <a:solidFill>
            <a:srgbClr val="F2F2F2">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296121" y="2159761"/>
            <a:ext cx="4087056" cy="4006704"/>
            <a:chOff x="1278192" y="1711536"/>
            <a:chExt cx="4087056" cy="4006704"/>
          </a:xfrm>
        </p:grpSpPr>
        <p:sp>
          <p:nvSpPr>
            <p:cNvPr id="45" name="Rectangle 44"/>
            <p:cNvSpPr/>
            <p:nvPr/>
          </p:nvSpPr>
          <p:spPr>
            <a:xfrm>
              <a:off x="4701860" y="1711536"/>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sp>
          <p:nvSpPr>
            <p:cNvPr id="46" name="Rectangle 45"/>
            <p:cNvSpPr/>
            <p:nvPr/>
          </p:nvSpPr>
          <p:spPr>
            <a:xfrm>
              <a:off x="2014566"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47" name="Rectangle 46"/>
            <p:cNvSpPr/>
            <p:nvPr/>
          </p:nvSpPr>
          <p:spPr>
            <a:xfrm>
              <a:off x="127819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sp>
          <p:nvSpPr>
            <p:cNvPr id="48" name="Oval 47"/>
            <p:cNvSpPr/>
            <p:nvPr/>
          </p:nvSpPr>
          <p:spPr>
            <a:xfrm>
              <a:off x="3591766" y="3302376"/>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cxnSp>
          <p:nvCxnSpPr>
            <p:cNvPr id="49" name="Elbow Connector 48"/>
            <p:cNvCxnSpPr>
              <a:stCxn id="47" idx="0"/>
              <a:endCxn id="48" idx="2"/>
            </p:cNvCxnSpPr>
            <p:nvPr/>
          </p:nvCxnSpPr>
          <p:spPr>
            <a:xfrm rot="5400000" flipH="1" flipV="1">
              <a:off x="2428550" y="2617478"/>
              <a:ext cx="267116" cy="2059315"/>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46" idx="3"/>
              <a:endCxn id="48" idx="4"/>
            </p:cNvCxnSpPr>
            <p:nvPr/>
          </p:nvCxnSpPr>
          <p:spPr>
            <a:xfrm flipV="1">
              <a:off x="3341090" y="3724777"/>
              <a:ext cx="449790" cy="1778485"/>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48" idx="6"/>
              <a:endCxn id="45" idx="2"/>
            </p:cNvCxnSpPr>
            <p:nvPr/>
          </p:nvCxnSpPr>
          <p:spPr>
            <a:xfrm flipV="1">
              <a:off x="3989994" y="2315252"/>
              <a:ext cx="1043560" cy="1198325"/>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411579" y="2971191"/>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hf</a:t>
              </a:r>
              <a:endParaRPr lang="en-US" sz="2800" baseline="-25000" dirty="0">
                <a:solidFill>
                  <a:srgbClr val="9DBFBE">
                    <a:lumMod val="50000"/>
                  </a:srgbClr>
                </a:solidFill>
              </a:endParaRPr>
            </a:p>
            <a:p>
              <a:endParaRPr lang="en-US" dirty="0"/>
            </a:p>
          </p:txBody>
        </p:sp>
        <p:sp>
          <p:nvSpPr>
            <p:cNvPr id="53" name="TextBox 52"/>
            <p:cNvSpPr txBox="1"/>
            <p:nvPr/>
          </p:nvSpPr>
          <p:spPr>
            <a:xfrm>
              <a:off x="3739894" y="420136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xf</a:t>
              </a:r>
              <a:endParaRPr lang="en-US" sz="2800" baseline="-25000" dirty="0">
                <a:solidFill>
                  <a:srgbClr val="9DBFBE">
                    <a:lumMod val="50000"/>
                  </a:srgbClr>
                </a:solidFill>
              </a:endParaRPr>
            </a:p>
            <a:p>
              <a:endParaRPr lang="en-US" dirty="0"/>
            </a:p>
          </p:txBody>
        </p:sp>
      </p:grpSp>
    </p:spTree>
    <p:extLst>
      <p:ext uri="{BB962C8B-B14F-4D97-AF65-F5344CB8AC3E}">
        <p14:creationId xmlns:p14="http://schemas.microsoft.com/office/powerpoint/2010/main" val="1230981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8000"/>
          </a:schemeClr>
        </a:solidFill>
        <a:effectLst/>
      </p:bgPr>
    </p:bg>
    <p:spTree>
      <p:nvGrpSpPr>
        <p:cNvPr id="1" name=""/>
        <p:cNvGrpSpPr/>
        <p:nvPr/>
      </p:nvGrpSpPr>
      <p:grpSpPr>
        <a:xfrm>
          <a:off x="0" y="0"/>
          <a:ext cx="0" cy="0"/>
          <a:chOff x="0" y="0"/>
          <a:chExt cx="0" cy="0"/>
        </a:xfrm>
      </p:grpSpPr>
      <p:grpSp>
        <p:nvGrpSpPr>
          <p:cNvPr id="85" name="Group 84"/>
          <p:cNvGrpSpPr/>
          <p:nvPr/>
        </p:nvGrpSpPr>
        <p:grpSpPr>
          <a:xfrm>
            <a:off x="358435" y="1864265"/>
            <a:ext cx="7208310" cy="4302206"/>
            <a:chOff x="358435" y="1864265"/>
            <a:chExt cx="7208310" cy="4302206"/>
          </a:xfrm>
        </p:grpSpPr>
        <p:sp>
          <p:nvSpPr>
            <p:cNvPr id="86" name="TextBox 85"/>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87" name="TextBox 86"/>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88" name="Rectangle 8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89" name="Rectangle 8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90" name="Straight Arrow Connector 89"/>
            <p:cNvCxnSpPr>
              <a:stCxn id="89" idx="3"/>
              <a:endCxn id="9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8" idx="0"/>
              <a:endCxn id="9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93" name="Straight Arrow Connector 92"/>
            <p:cNvCxnSpPr>
              <a:stCxn id="94" idx="6"/>
              <a:endCxn id="9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95" name="Rectangle 94"/>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96" name="Oval 95"/>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97" name="Rectangle 96"/>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98" name="Straight Arrow Connector 97"/>
            <p:cNvCxnSpPr>
              <a:stCxn id="95" idx="3"/>
              <a:endCxn id="96"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100" name="Elbow Connector 99"/>
            <p:cNvCxnSpPr>
              <a:stCxn id="92" idx="3"/>
              <a:endCxn id="96"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102" name="Straight Arrow Connector 101"/>
            <p:cNvCxnSpPr>
              <a:stCxn id="96" idx="6"/>
              <a:endCxn id="97"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43</a:t>
            </a:fld>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6598920" y="2087880"/>
                <a:ext cx="5074920" cy="461665"/>
              </a:xfrm>
              <a:prstGeom prst="rect">
                <a:avLst/>
              </a:prstGeom>
              <a:noFill/>
            </p:spPr>
            <p:txBody>
              <a:bodyPr wrap="square" rtlCol="0">
                <a:spAutoFit/>
              </a:bodyPr>
              <a:lstStyle/>
              <a:p>
                <a:pPr algn="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h𝑖</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𝑥𝑖</m:t>
                        </m:r>
                      </m:sub>
                    </m:sSub>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r="-1202" b="-17333"/>
                </a:stretch>
              </a:blipFill>
            </p:spPr>
            <p:txBody>
              <a:bodyPr/>
              <a:lstStyle/>
              <a:p>
                <a:r>
                  <a:rPr lang="en-US">
                    <a:noFill/>
                  </a:rPr>
                  <a:t> </a:t>
                </a:r>
              </a:p>
            </p:txBody>
          </p:sp>
        </mc:Fallback>
      </mc:AlternateContent>
      <p:sp>
        <p:nvSpPr>
          <p:cNvPr id="17" name="Rectangle 16"/>
          <p:cNvSpPr/>
          <p:nvPr/>
        </p:nvSpPr>
        <p:spPr>
          <a:xfrm>
            <a:off x="117774" y="1791147"/>
            <a:ext cx="7735308" cy="4429111"/>
          </a:xfrm>
          <a:prstGeom prst="rect">
            <a:avLst/>
          </a:prstGeom>
          <a:solidFill>
            <a:srgbClr val="F2F2F2">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1296121" y="3437350"/>
            <a:ext cx="4072404" cy="2747049"/>
            <a:chOff x="1278192" y="2971191"/>
            <a:chExt cx="4072404" cy="2747049"/>
          </a:xfrm>
        </p:grpSpPr>
        <p:sp>
          <p:nvSpPr>
            <p:cNvPr id="58" name="Rectangle 57"/>
            <p:cNvSpPr/>
            <p:nvPr/>
          </p:nvSpPr>
          <p:spPr>
            <a:xfrm>
              <a:off x="2014566" y="5288284"/>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59" name="Rectangle 58"/>
            <p:cNvSpPr/>
            <p:nvPr/>
          </p:nvSpPr>
          <p:spPr>
            <a:xfrm>
              <a:off x="1278192" y="378069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sp>
          <p:nvSpPr>
            <p:cNvPr id="60" name="Oval 59"/>
            <p:cNvSpPr/>
            <p:nvPr/>
          </p:nvSpPr>
          <p:spPr>
            <a:xfrm>
              <a:off x="3591766" y="3302376"/>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cxnSp>
          <p:nvCxnSpPr>
            <p:cNvPr id="61" name="Elbow Connector 60"/>
            <p:cNvCxnSpPr>
              <a:stCxn id="59" idx="0"/>
              <a:endCxn id="60" idx="2"/>
            </p:cNvCxnSpPr>
            <p:nvPr/>
          </p:nvCxnSpPr>
          <p:spPr>
            <a:xfrm rot="5400000" flipH="1" flipV="1">
              <a:off x="2428550" y="2617478"/>
              <a:ext cx="267116" cy="2059315"/>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58" idx="3"/>
              <a:endCxn id="60" idx="4"/>
            </p:cNvCxnSpPr>
            <p:nvPr/>
          </p:nvCxnSpPr>
          <p:spPr>
            <a:xfrm flipV="1">
              <a:off x="3341090" y="3724777"/>
              <a:ext cx="449790" cy="1778485"/>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60" idx="6"/>
              <a:endCxn id="66" idx="0"/>
            </p:cNvCxnSpPr>
            <p:nvPr/>
          </p:nvCxnSpPr>
          <p:spPr>
            <a:xfrm>
              <a:off x="3989994" y="3513577"/>
              <a:ext cx="1028908" cy="587438"/>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411579" y="2971191"/>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r>
                <a:rPr lang="en-US" sz="2800" b="1" baseline="-25000" dirty="0" err="1" smtClean="0">
                  <a:solidFill>
                    <a:srgbClr val="9DBFBE">
                      <a:lumMod val="50000"/>
                    </a:srgbClr>
                  </a:solidFill>
                </a:rPr>
                <a:t>i</a:t>
              </a:r>
              <a:endParaRPr lang="en-US" sz="2800" b="1" baseline="-25000" dirty="0">
                <a:solidFill>
                  <a:srgbClr val="9DBFBE">
                    <a:lumMod val="50000"/>
                  </a:srgbClr>
                </a:solidFill>
              </a:endParaRPr>
            </a:p>
            <a:p>
              <a:endParaRPr lang="en-US" dirty="0"/>
            </a:p>
          </p:txBody>
        </p:sp>
        <p:sp>
          <p:nvSpPr>
            <p:cNvPr id="65" name="TextBox 64"/>
            <p:cNvSpPr txBox="1"/>
            <p:nvPr/>
          </p:nvSpPr>
          <p:spPr>
            <a:xfrm>
              <a:off x="3739894" y="4201366"/>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r>
                <a:rPr lang="en-US" sz="2800" b="1" baseline="-25000" dirty="0" err="1" smtClean="0">
                  <a:solidFill>
                    <a:srgbClr val="9DBFBE">
                      <a:lumMod val="50000"/>
                    </a:srgbClr>
                  </a:solidFill>
                </a:rPr>
                <a:t>i</a:t>
              </a:r>
              <a:endParaRPr lang="en-US" sz="2800" b="1" baseline="-25000" dirty="0">
                <a:solidFill>
                  <a:srgbClr val="9DBFBE">
                    <a:lumMod val="50000"/>
                  </a:srgbClr>
                </a:solidFill>
              </a:endParaRPr>
            </a:p>
            <a:p>
              <a:endParaRPr lang="en-US" dirty="0"/>
            </a:p>
          </p:txBody>
        </p:sp>
        <p:sp>
          <p:nvSpPr>
            <p:cNvPr id="66" name="Rectangle 65"/>
            <p:cNvSpPr/>
            <p:nvPr/>
          </p:nvSpPr>
          <p:spPr>
            <a:xfrm>
              <a:off x="4687208" y="4101015"/>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grpSp>
    </p:spTree>
    <p:extLst>
      <p:ext uri="{BB962C8B-B14F-4D97-AF65-F5344CB8AC3E}">
        <p14:creationId xmlns:p14="http://schemas.microsoft.com/office/powerpoint/2010/main" val="26165929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RNN to LSTM</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44</a:t>
            </a:fld>
            <a:endParaRPr lang="en-US" dirty="0"/>
          </a:p>
        </p:txBody>
      </p:sp>
      <p:grpSp>
        <p:nvGrpSpPr>
          <p:cNvPr id="45" name="Group 44"/>
          <p:cNvGrpSpPr/>
          <p:nvPr/>
        </p:nvGrpSpPr>
        <p:grpSpPr>
          <a:xfrm>
            <a:off x="358435" y="1864265"/>
            <a:ext cx="7208310" cy="4302206"/>
            <a:chOff x="358435" y="1864265"/>
            <a:chExt cx="7208310" cy="4302206"/>
          </a:xfrm>
        </p:grpSpPr>
        <p:sp>
          <p:nvSpPr>
            <p:cNvPr id="46" name="TextBox 45"/>
            <p:cNvSpPr txBox="1"/>
            <p:nvPr/>
          </p:nvSpPr>
          <p:spPr>
            <a:xfrm>
              <a:off x="2118229" y="4917797"/>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47" name="TextBox 46"/>
            <p:cNvSpPr txBox="1"/>
            <p:nvPr/>
          </p:nvSpPr>
          <p:spPr>
            <a:xfrm>
              <a:off x="1786598" y="4295208"/>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48" name="Rectangle 4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49" name="Rectangle 4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50" name="Straight Arrow Connector 49"/>
            <p:cNvCxnSpPr>
              <a:stCxn id="49" idx="3"/>
              <a:endCxn id="5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8" idx="0"/>
              <a:endCxn id="5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u</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53" name="Straight Arrow Connector 52"/>
            <p:cNvCxnSpPr>
              <a:stCxn id="54" idx="6"/>
              <a:endCxn id="5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55" name="Rectangle 54"/>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56" name="Oval 55"/>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sp>
          <p:nvSpPr>
            <p:cNvPr id="57" name="Rectangle 56"/>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58" name="Straight Arrow Connector 57"/>
            <p:cNvCxnSpPr>
              <a:stCxn id="55" idx="3"/>
              <a:endCxn id="56" idx="2"/>
            </p:cNvCxnSpPr>
            <p:nvPr/>
          </p:nvCxnSpPr>
          <p:spPr>
            <a:xfrm>
              <a:off x="866952" y="2491449"/>
              <a:ext cx="52761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r>
                <a:rPr lang="en-US" sz="3200" baseline="-25000" dirty="0" smtClean="0"/>
                <a:t>1</a:t>
              </a:r>
              <a:endParaRPr lang="en-US" sz="3200" baseline="-25000" dirty="0"/>
            </a:p>
          </p:txBody>
        </p:sp>
        <p:cxnSp>
          <p:nvCxnSpPr>
            <p:cNvPr id="60" name="Elbow Connector 59"/>
            <p:cNvCxnSpPr>
              <a:stCxn id="52" idx="3"/>
              <a:endCxn id="56"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a:t>
              </a:r>
              <a:r>
                <a:rPr lang="en-US" sz="3200" baseline="-25000" dirty="0" smtClean="0"/>
                <a:t>1</a:t>
              </a:r>
              <a:endParaRPr lang="en-US" sz="3200" baseline="-25000" dirty="0"/>
            </a:p>
          </p:txBody>
        </p:sp>
        <p:cxnSp>
          <p:nvCxnSpPr>
            <p:cNvPr id="62" name="Straight Arrow Connector 61"/>
            <p:cNvCxnSpPr>
              <a:stCxn id="56" idx="6"/>
              <a:endCxn id="57"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796920" y="3118633"/>
            <a:ext cx="1803812" cy="2367454"/>
            <a:chOff x="6796920" y="3118633"/>
            <a:chExt cx="1803812" cy="2367454"/>
          </a:xfrm>
        </p:grpSpPr>
        <p:sp>
          <p:nvSpPr>
            <p:cNvPr id="23" name="Rectangle 22"/>
            <p:cNvSpPr/>
            <p:nvPr/>
          </p:nvSpPr>
          <p:spPr>
            <a:xfrm>
              <a:off x="8092215" y="4231719"/>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26" name="Oval 25"/>
            <p:cNvSpPr/>
            <p:nvPr/>
          </p:nvSpPr>
          <p:spPr>
            <a:xfrm>
              <a:off x="6796920" y="3597899"/>
              <a:ext cx="1027937" cy="304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000" dirty="0" err="1" smtClean="0">
                  <a:solidFill>
                    <a:prstClr val="white"/>
                  </a:solidFill>
                </a:rPr>
                <a:t>tanh</a:t>
              </a:r>
              <a:endParaRPr lang="en-US" sz="2000" dirty="0"/>
            </a:p>
          </p:txBody>
        </p:sp>
        <p:cxnSp>
          <p:nvCxnSpPr>
            <p:cNvPr id="24" name="Straight Arrow Connector 23"/>
            <p:cNvCxnSpPr>
              <a:endCxn id="26" idx="0"/>
            </p:cNvCxnSpPr>
            <p:nvPr/>
          </p:nvCxnSpPr>
          <p:spPr>
            <a:xfrm flipH="1">
              <a:off x="7310889" y="3118633"/>
              <a:ext cx="1598" cy="479266"/>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26" idx="4"/>
              <a:endCxn id="23" idx="1"/>
            </p:cNvCxnSpPr>
            <p:nvPr/>
          </p:nvCxnSpPr>
          <p:spPr>
            <a:xfrm rot="16200000" flipH="1">
              <a:off x="7223323" y="3990010"/>
              <a:ext cx="956459" cy="781326"/>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987532" y="456877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a:t>
              </a:r>
              <a:r>
                <a:rPr lang="en-US" sz="3200" baseline="-25000" dirty="0" smtClean="0"/>
                <a:t>1</a:t>
              </a:r>
              <a:endParaRPr lang="en-US" sz="3200" baseline="-25000" dirty="0"/>
            </a:p>
          </p:txBody>
        </p:sp>
      </p:grpSp>
      <mc:AlternateContent xmlns:mc="http://schemas.openxmlformats.org/markup-compatibility/2006" xmlns:a14="http://schemas.microsoft.com/office/drawing/2010/main">
        <mc:Choice Requires="a14">
          <p:sp>
            <p:nvSpPr>
              <p:cNvPr id="71" name="TextBox 70"/>
              <p:cNvSpPr txBox="1"/>
              <p:nvPr/>
            </p:nvSpPr>
            <p:spPr>
              <a:xfrm>
                <a:off x="6598920" y="2087880"/>
                <a:ext cx="5074920" cy="46166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𝑜</m:t>
                          </m:r>
                        </m:e>
                        <m:sub>
                          <m:r>
                            <a:rPr lang="en-US" sz="2400" b="0" i="1" smtClean="0">
                              <a:latin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func>
                        <m:funcPr>
                          <m:ctrlPr>
                            <a:rPr lang="en-US" sz="2400" i="1" smtClean="0">
                              <a:latin typeface="Cambria Math" panose="02040503050406030204" pitchFamily="18" charset="0"/>
                              <a:ea typeface="Cambria Math" panose="02040503050406030204" pitchFamily="18" charset="0"/>
                            </a:rPr>
                          </m:ctrlPr>
                        </m:funcPr>
                        <m:fName>
                          <m:r>
                            <m:rPr>
                              <m:sty m:val="p"/>
                            </m:rPr>
                            <a:rPr lang="en-US" sz="2400" i="0" smtClean="0">
                              <a:latin typeface="Cambria Math" panose="02040503050406030204" pitchFamily="18" charset="0"/>
                              <a:ea typeface="Cambria Math" panose="02040503050406030204" pitchFamily="18" charset="0"/>
                            </a:rPr>
                            <m:t>tanh</m:t>
                          </m:r>
                        </m:fName>
                        <m:e>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𝑡</m:t>
                              </m:r>
                            </m:sub>
                          </m:sSub>
                        </m:e>
                      </m:func>
                    </m:oMath>
                  </m:oMathPara>
                </a14:m>
                <a:endParaRPr lang="en-US"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6598920" y="2087880"/>
                <a:ext cx="5074920" cy="461665"/>
              </a:xfrm>
              <a:prstGeom prst="rect">
                <a:avLst/>
              </a:prstGeom>
              <a:blipFill rotWithShape="0">
                <a:blip r:embed="rId3"/>
                <a:stretch>
                  <a:fillRect b="-9333"/>
                </a:stretch>
              </a:blipFill>
            </p:spPr>
            <p:txBody>
              <a:bodyPr/>
              <a:lstStyle/>
              <a:p>
                <a:r>
                  <a:rPr lang="en-US">
                    <a:noFill/>
                  </a:rPr>
                  <a:t> </a:t>
                </a:r>
              </a:p>
            </p:txBody>
          </p:sp>
        </mc:Fallback>
      </mc:AlternateContent>
    </p:spTree>
    <p:extLst>
      <p:ext uri="{BB962C8B-B14F-4D97-AF65-F5344CB8AC3E}">
        <p14:creationId xmlns:p14="http://schemas.microsoft.com/office/powerpoint/2010/main" val="21464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for Sequences</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45</a:t>
            </a:fld>
            <a:endParaRPr lang="en-US" dirty="0"/>
          </a:p>
        </p:txBody>
      </p:sp>
      <p:grpSp>
        <p:nvGrpSpPr>
          <p:cNvPr id="4" name="Group 3"/>
          <p:cNvGrpSpPr/>
          <p:nvPr/>
        </p:nvGrpSpPr>
        <p:grpSpPr>
          <a:xfrm>
            <a:off x="106184" y="2459412"/>
            <a:ext cx="4434277" cy="1830954"/>
            <a:chOff x="358435" y="1864265"/>
            <a:chExt cx="7959307" cy="4302206"/>
          </a:xfrm>
        </p:grpSpPr>
        <p:grpSp>
          <p:nvGrpSpPr>
            <p:cNvPr id="45" name="Group 44"/>
            <p:cNvGrpSpPr/>
            <p:nvPr/>
          </p:nvGrpSpPr>
          <p:grpSpPr>
            <a:xfrm>
              <a:off x="358435" y="1864265"/>
              <a:ext cx="6925319" cy="4302206"/>
              <a:chOff x="358435" y="1864265"/>
              <a:chExt cx="6925319" cy="4302206"/>
            </a:xfrm>
          </p:grpSpPr>
          <p:sp>
            <p:nvSpPr>
              <p:cNvPr id="46" name="TextBox 45"/>
              <p:cNvSpPr txBox="1"/>
              <p:nvPr/>
            </p:nvSpPr>
            <p:spPr>
              <a:xfrm>
                <a:off x="2118229" y="4917797"/>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x</a:t>
                </a:r>
                <a:endParaRPr lang="en-US" sz="900" baseline="-25000" dirty="0">
                  <a:solidFill>
                    <a:srgbClr val="9DBFBE">
                      <a:lumMod val="50000"/>
                    </a:srgbClr>
                  </a:solidFill>
                </a:endParaRPr>
              </a:p>
              <a:p>
                <a:endParaRPr lang="en-US" sz="900" dirty="0"/>
              </a:p>
            </p:txBody>
          </p:sp>
          <p:sp>
            <p:nvSpPr>
              <p:cNvPr id="47" name="TextBox 46"/>
              <p:cNvSpPr txBox="1"/>
              <p:nvPr/>
            </p:nvSpPr>
            <p:spPr>
              <a:xfrm>
                <a:off x="1786598" y="4295209"/>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h</a:t>
                </a:r>
                <a:endParaRPr lang="en-US" sz="900" baseline="-25000" dirty="0">
                  <a:solidFill>
                    <a:srgbClr val="9DBFBE">
                      <a:lumMod val="50000"/>
                    </a:srgbClr>
                  </a:solidFill>
                </a:endParaRPr>
              </a:p>
              <a:p>
                <a:endParaRPr lang="en-US" sz="900" dirty="0"/>
              </a:p>
            </p:txBody>
          </p:sp>
          <p:sp>
            <p:nvSpPr>
              <p:cNvPr id="48" name="Rectangle 47"/>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smtClean="0">
                    <a:solidFill>
                      <a:schemeClr val="accent1">
                        <a:lumMod val="50000"/>
                      </a:schemeClr>
                    </a:solidFill>
                  </a:rPr>
                  <a:t>x</a:t>
                </a:r>
                <a:r>
                  <a:rPr lang="en-US" sz="900" baseline="-25000" dirty="0" smtClean="0">
                    <a:solidFill>
                      <a:schemeClr val="accent1">
                        <a:lumMod val="50000"/>
                      </a:schemeClr>
                    </a:solidFill>
                  </a:rPr>
                  <a:t>1</a:t>
                </a:r>
                <a:endParaRPr lang="en-US" sz="900" baseline="-25000" dirty="0">
                  <a:solidFill>
                    <a:schemeClr val="accent1">
                      <a:lumMod val="50000"/>
                    </a:schemeClr>
                  </a:solidFill>
                </a:endParaRPr>
              </a:p>
            </p:txBody>
          </p:sp>
          <p:sp>
            <p:nvSpPr>
              <p:cNvPr id="49" name="Rectangle 48"/>
              <p:cNvSpPr/>
              <p:nvPr/>
            </p:nvSpPr>
            <p:spPr>
              <a:xfrm>
                <a:off x="1294677"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h</a:t>
                </a:r>
                <a:r>
                  <a:rPr lang="en-US" sz="900" baseline="-25000" dirty="0">
                    <a:solidFill>
                      <a:schemeClr val="accent1">
                        <a:lumMod val="50000"/>
                      </a:schemeClr>
                    </a:solidFill>
                  </a:rPr>
                  <a:t>0</a:t>
                </a:r>
              </a:p>
            </p:txBody>
          </p:sp>
          <p:cxnSp>
            <p:nvCxnSpPr>
              <p:cNvPr id="50" name="Straight Arrow Connector 49"/>
              <p:cNvCxnSpPr>
                <a:stCxn id="49" idx="3"/>
                <a:endCxn id="54"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8" idx="0"/>
                <a:endCxn id="54"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u</a:t>
                </a:r>
                <a:r>
                  <a:rPr lang="en-US" sz="900" baseline="-25000" dirty="0" smtClean="0">
                    <a:solidFill>
                      <a:schemeClr val="accent1">
                        <a:lumMod val="50000"/>
                      </a:schemeClr>
                    </a:solidFill>
                  </a:rPr>
                  <a:t>1</a:t>
                </a:r>
                <a:endParaRPr lang="en-US" sz="900" baseline="-25000" dirty="0">
                  <a:solidFill>
                    <a:schemeClr val="accent1">
                      <a:lumMod val="50000"/>
                    </a:schemeClr>
                  </a:solidFill>
                </a:endParaRPr>
              </a:p>
            </p:txBody>
          </p:sp>
          <p:cxnSp>
            <p:nvCxnSpPr>
              <p:cNvPr id="53" name="Straight Arrow Connector 52"/>
              <p:cNvCxnSpPr>
                <a:stCxn id="54" idx="6"/>
                <a:endCxn id="52"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900" dirty="0">
                    <a:solidFill>
                      <a:prstClr val="white"/>
                    </a:solidFill>
                  </a:rPr>
                  <a:t>σ</a:t>
                </a:r>
                <a:endParaRPr lang="en-US" sz="900" dirty="0"/>
              </a:p>
            </p:txBody>
          </p:sp>
          <p:sp>
            <p:nvSpPr>
              <p:cNvPr id="55" name="Rectangle 54"/>
              <p:cNvSpPr/>
              <p:nvPr/>
            </p:nvSpPr>
            <p:spPr>
              <a:xfrm>
                <a:off x="358435"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a:t>
                </a:r>
                <a:r>
                  <a:rPr lang="en-US" sz="900" baseline="-25000" dirty="0" smtClean="0">
                    <a:solidFill>
                      <a:schemeClr val="accent1">
                        <a:lumMod val="50000"/>
                      </a:schemeClr>
                    </a:solidFill>
                  </a:rPr>
                  <a:t>0</a:t>
                </a:r>
                <a:endParaRPr lang="en-US" sz="900" baseline="-25000" dirty="0">
                  <a:solidFill>
                    <a:schemeClr val="accent1">
                      <a:lumMod val="50000"/>
                    </a:schemeClr>
                  </a:solidFill>
                </a:endParaRPr>
              </a:p>
            </p:txBody>
          </p:sp>
          <p:sp>
            <p:nvSpPr>
              <p:cNvPr id="56" name="Oval 55"/>
              <p:cNvSpPr/>
              <p:nvPr/>
            </p:nvSpPr>
            <p:spPr>
              <a:xfrm>
                <a:off x="5860083" y="2280248"/>
                <a:ext cx="398228" cy="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smtClean="0">
                    <a:solidFill>
                      <a:prstClr val="white"/>
                    </a:solidFill>
                  </a:rPr>
                  <a:t>+</a:t>
                </a:r>
                <a:endParaRPr lang="en-US" sz="900" dirty="0"/>
              </a:p>
            </p:txBody>
          </p:sp>
          <p:sp>
            <p:nvSpPr>
              <p:cNvPr id="57" name="Rectangle 56"/>
              <p:cNvSpPr/>
              <p:nvPr/>
            </p:nvSpPr>
            <p:spPr>
              <a:xfrm>
                <a:off x="6775237"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1">
                        <a:lumMod val="50000"/>
                      </a:schemeClr>
                    </a:solidFill>
                  </a:rPr>
                  <a:t>c</a:t>
                </a:r>
                <a:r>
                  <a:rPr lang="en-US" sz="900" baseline="-25000" dirty="0" smtClean="0">
                    <a:solidFill>
                      <a:schemeClr val="accent1">
                        <a:lumMod val="50000"/>
                      </a:schemeClr>
                    </a:solidFill>
                  </a:rPr>
                  <a:t>1</a:t>
                </a:r>
                <a:endParaRPr lang="en-US" sz="900" baseline="-25000" dirty="0">
                  <a:solidFill>
                    <a:schemeClr val="accent1">
                      <a:lumMod val="50000"/>
                    </a:schemeClr>
                  </a:solidFill>
                </a:endParaRPr>
              </a:p>
            </p:txBody>
          </p:sp>
          <p:cxnSp>
            <p:nvCxnSpPr>
              <p:cNvPr id="58" name="Straight Arrow Connector 57"/>
              <p:cNvCxnSpPr>
                <a:stCxn id="55" idx="3"/>
                <a:endCxn id="56" idx="2"/>
              </p:cNvCxnSpPr>
              <p:nvPr/>
            </p:nvCxnSpPr>
            <p:spPr>
              <a:xfrm>
                <a:off x="866951" y="2491449"/>
                <a:ext cx="4993132"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436798" y="2182669"/>
                <a:ext cx="663388" cy="603715"/>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a:t>
                </a:r>
                <a:r>
                  <a:rPr lang="en-US" sz="900" baseline="-25000" dirty="0" smtClean="0"/>
                  <a:t>1</a:t>
                </a:r>
                <a:endParaRPr lang="en-US" sz="900" baseline="-25000" dirty="0"/>
              </a:p>
            </p:txBody>
          </p:sp>
          <p:cxnSp>
            <p:nvCxnSpPr>
              <p:cNvPr id="60" name="Elbow Connector 59"/>
              <p:cNvCxnSpPr>
                <a:stCxn id="52" idx="3"/>
                <a:endCxn id="56" idx="4"/>
              </p:cNvCxnSpPr>
              <p:nvPr/>
            </p:nvCxnSpPr>
            <p:spPr>
              <a:xfrm flipV="1">
                <a:off x="4061736" y="2702648"/>
                <a:ext cx="1997461" cy="2153460"/>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436798" y="4554250"/>
                <a:ext cx="663388" cy="603715"/>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a:t>
                </a:r>
                <a:r>
                  <a:rPr lang="en-US" sz="900" baseline="-25000" dirty="0" smtClean="0"/>
                  <a:t>1</a:t>
                </a:r>
                <a:endParaRPr lang="en-US" sz="900" baseline="-25000" dirty="0"/>
              </a:p>
            </p:txBody>
          </p:sp>
          <p:cxnSp>
            <p:nvCxnSpPr>
              <p:cNvPr id="62" name="Straight Arrow Connector 61"/>
              <p:cNvCxnSpPr>
                <a:stCxn id="56" idx="6"/>
                <a:endCxn id="57" idx="1"/>
              </p:cNvCxnSpPr>
              <p:nvPr/>
            </p:nvCxnSpPr>
            <p:spPr>
              <a:xfrm>
                <a:off x="6258311" y="2491449"/>
                <a:ext cx="516926"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13930" y="3118633"/>
              <a:ext cx="1803812" cy="2367454"/>
              <a:chOff x="6513930" y="3118633"/>
              <a:chExt cx="1803812" cy="2367454"/>
            </a:xfrm>
          </p:grpSpPr>
          <p:sp>
            <p:nvSpPr>
              <p:cNvPr id="23" name="Rectangle 22"/>
              <p:cNvSpPr/>
              <p:nvPr/>
            </p:nvSpPr>
            <p:spPr>
              <a:xfrm>
                <a:off x="7809225" y="4231720"/>
                <a:ext cx="508517" cy="1254367"/>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h</a:t>
                </a:r>
                <a:r>
                  <a:rPr lang="en-US" sz="900" baseline="-25000" dirty="0" smtClean="0">
                    <a:solidFill>
                      <a:schemeClr val="accent1">
                        <a:lumMod val="50000"/>
                      </a:schemeClr>
                    </a:solidFill>
                  </a:rPr>
                  <a:t>1</a:t>
                </a:r>
                <a:endParaRPr lang="en-US" sz="900" baseline="-25000" dirty="0">
                  <a:solidFill>
                    <a:schemeClr val="accent1">
                      <a:lumMod val="50000"/>
                    </a:schemeClr>
                  </a:solidFill>
                </a:endParaRPr>
              </a:p>
            </p:txBody>
          </p:sp>
          <p:sp>
            <p:nvSpPr>
              <p:cNvPr id="26" name="Oval 25"/>
              <p:cNvSpPr/>
              <p:nvPr/>
            </p:nvSpPr>
            <p:spPr>
              <a:xfrm>
                <a:off x="6513930" y="3597898"/>
                <a:ext cx="1027938" cy="304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err="1" smtClean="0">
                    <a:solidFill>
                      <a:prstClr val="white"/>
                    </a:solidFill>
                  </a:rPr>
                  <a:t>tanh</a:t>
                </a:r>
                <a:endParaRPr lang="en-US" sz="900" dirty="0"/>
              </a:p>
            </p:txBody>
          </p:sp>
          <p:cxnSp>
            <p:nvCxnSpPr>
              <p:cNvPr id="24" name="Straight Arrow Connector 23"/>
              <p:cNvCxnSpPr>
                <a:endCxn id="26" idx="0"/>
              </p:cNvCxnSpPr>
              <p:nvPr/>
            </p:nvCxnSpPr>
            <p:spPr>
              <a:xfrm flipH="1">
                <a:off x="7027900" y="3118633"/>
                <a:ext cx="1598" cy="47926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26" idx="4"/>
                <a:endCxn id="23" idx="1"/>
              </p:cNvCxnSpPr>
              <p:nvPr/>
            </p:nvCxnSpPr>
            <p:spPr>
              <a:xfrm rot="16200000" flipH="1">
                <a:off x="6940333" y="3990008"/>
                <a:ext cx="956460" cy="781326"/>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704541" y="4568778"/>
                <a:ext cx="663388" cy="603715"/>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a:t>
                </a:r>
                <a:r>
                  <a:rPr lang="en-US" sz="900" baseline="-25000" dirty="0" smtClean="0"/>
                  <a:t>1</a:t>
                </a:r>
                <a:endParaRPr lang="en-US" sz="900" baseline="-25000" dirty="0"/>
              </a:p>
            </p:txBody>
          </p:sp>
        </p:grpSp>
      </p:grpSp>
      <p:grpSp>
        <p:nvGrpSpPr>
          <p:cNvPr id="29" name="Group 28"/>
          <p:cNvGrpSpPr/>
          <p:nvPr/>
        </p:nvGrpSpPr>
        <p:grpSpPr>
          <a:xfrm>
            <a:off x="3964407" y="2459412"/>
            <a:ext cx="4355931" cy="1830954"/>
            <a:chOff x="782056" y="1864265"/>
            <a:chExt cx="7818676" cy="4302206"/>
          </a:xfrm>
        </p:grpSpPr>
        <p:grpSp>
          <p:nvGrpSpPr>
            <p:cNvPr id="30" name="Group 29"/>
            <p:cNvGrpSpPr/>
            <p:nvPr/>
          </p:nvGrpSpPr>
          <p:grpSpPr>
            <a:xfrm>
              <a:off x="782056" y="1864265"/>
              <a:ext cx="6784689" cy="4302206"/>
              <a:chOff x="782056" y="1864265"/>
              <a:chExt cx="6784689" cy="4302206"/>
            </a:xfrm>
          </p:grpSpPr>
          <p:sp>
            <p:nvSpPr>
              <p:cNvPr id="37" name="TextBox 36"/>
              <p:cNvSpPr txBox="1"/>
              <p:nvPr/>
            </p:nvSpPr>
            <p:spPr>
              <a:xfrm>
                <a:off x="2118229" y="4917797"/>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x</a:t>
                </a:r>
                <a:endParaRPr lang="en-US" sz="900" baseline="-25000" dirty="0">
                  <a:solidFill>
                    <a:srgbClr val="9DBFBE">
                      <a:lumMod val="50000"/>
                    </a:srgbClr>
                  </a:solidFill>
                </a:endParaRPr>
              </a:p>
              <a:p>
                <a:endParaRPr lang="en-US" sz="900" dirty="0"/>
              </a:p>
            </p:txBody>
          </p:sp>
          <p:sp>
            <p:nvSpPr>
              <p:cNvPr id="38" name="TextBox 37"/>
              <p:cNvSpPr txBox="1"/>
              <p:nvPr/>
            </p:nvSpPr>
            <p:spPr>
              <a:xfrm>
                <a:off x="1786598" y="4295209"/>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h</a:t>
                </a:r>
                <a:endParaRPr lang="en-US" sz="900" baseline="-25000" dirty="0">
                  <a:solidFill>
                    <a:srgbClr val="9DBFBE">
                      <a:lumMod val="50000"/>
                    </a:srgbClr>
                  </a:solidFill>
                </a:endParaRPr>
              </a:p>
              <a:p>
                <a:endParaRPr lang="en-US" sz="900" dirty="0"/>
              </a:p>
            </p:txBody>
          </p:sp>
          <p:sp>
            <p:nvSpPr>
              <p:cNvPr id="39" name="Rectangle 38"/>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smtClean="0">
                    <a:solidFill>
                      <a:schemeClr val="accent1">
                        <a:lumMod val="50000"/>
                      </a:schemeClr>
                    </a:solidFill>
                  </a:rPr>
                  <a:t>x</a:t>
                </a:r>
                <a:r>
                  <a:rPr lang="en-US" sz="900" baseline="-25000" dirty="0" smtClean="0">
                    <a:solidFill>
                      <a:schemeClr val="accent1">
                        <a:lumMod val="50000"/>
                      </a:schemeClr>
                    </a:solidFill>
                  </a:rPr>
                  <a:t>2</a:t>
                </a:r>
                <a:endParaRPr lang="en-US" sz="900" baseline="-25000" dirty="0">
                  <a:solidFill>
                    <a:schemeClr val="accent1">
                      <a:lumMod val="50000"/>
                    </a:schemeClr>
                  </a:solidFill>
                </a:endParaRPr>
              </a:p>
            </p:txBody>
          </p:sp>
          <p:cxnSp>
            <p:nvCxnSpPr>
              <p:cNvPr id="41" name="Straight Arrow Connector 40"/>
              <p:cNvCxnSpPr>
                <a:endCxn id="63"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9" idx="0"/>
                <a:endCxn id="63"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u</a:t>
                </a:r>
                <a:r>
                  <a:rPr lang="en-US" sz="900" baseline="-25000" dirty="0" smtClean="0">
                    <a:solidFill>
                      <a:schemeClr val="accent1">
                        <a:lumMod val="50000"/>
                      </a:schemeClr>
                    </a:solidFill>
                  </a:rPr>
                  <a:t>2</a:t>
                </a:r>
                <a:endParaRPr lang="en-US" sz="900" baseline="-25000" dirty="0">
                  <a:solidFill>
                    <a:schemeClr val="accent1">
                      <a:lumMod val="50000"/>
                    </a:schemeClr>
                  </a:solidFill>
                </a:endParaRPr>
              </a:p>
            </p:txBody>
          </p:sp>
          <p:cxnSp>
            <p:nvCxnSpPr>
              <p:cNvPr id="44" name="Straight Arrow Connector 43"/>
              <p:cNvCxnSpPr>
                <a:stCxn id="63" idx="6"/>
                <a:endCxn id="43"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900" dirty="0">
                    <a:solidFill>
                      <a:prstClr val="white"/>
                    </a:solidFill>
                  </a:rPr>
                  <a:t>σ</a:t>
                </a:r>
                <a:endParaRPr lang="en-US" sz="900" dirty="0"/>
              </a:p>
            </p:txBody>
          </p:sp>
          <p:sp>
            <p:nvSpPr>
              <p:cNvPr id="66" name="Oval 65"/>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smtClean="0">
                    <a:solidFill>
                      <a:prstClr val="white"/>
                    </a:solidFill>
                  </a:rPr>
                  <a:t>+</a:t>
                </a:r>
                <a:endParaRPr lang="en-US" sz="900" dirty="0"/>
              </a:p>
            </p:txBody>
          </p:sp>
          <p:sp>
            <p:nvSpPr>
              <p:cNvPr id="68" name="Rectangle 67"/>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c</a:t>
                </a:r>
                <a:r>
                  <a:rPr lang="en-US" sz="900" baseline="-25000" dirty="0">
                    <a:solidFill>
                      <a:schemeClr val="accent1">
                        <a:lumMod val="50000"/>
                      </a:schemeClr>
                    </a:solidFill>
                  </a:rPr>
                  <a:t>2</a:t>
                </a:r>
              </a:p>
            </p:txBody>
          </p:sp>
          <p:cxnSp>
            <p:nvCxnSpPr>
              <p:cNvPr id="69" name="Straight Arrow Connector 68"/>
              <p:cNvCxnSpPr>
                <a:stCxn id="57" idx="3"/>
                <a:endCxn id="66" idx="2"/>
              </p:cNvCxnSpPr>
              <p:nvPr/>
            </p:nvCxnSpPr>
            <p:spPr>
              <a:xfrm>
                <a:off x="782056" y="2454403"/>
                <a:ext cx="5361019" cy="37045"/>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f</a:t>
                </a:r>
                <a:r>
                  <a:rPr lang="en-US" sz="900" baseline="-25000" dirty="0"/>
                  <a:t>2</a:t>
                </a:r>
              </a:p>
            </p:txBody>
          </p:sp>
          <p:cxnSp>
            <p:nvCxnSpPr>
              <p:cNvPr id="72" name="Elbow Connector 71"/>
              <p:cNvCxnSpPr>
                <a:stCxn id="43" idx="3"/>
                <a:endCxn id="66"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a:t>
                </a:r>
                <a:r>
                  <a:rPr lang="en-US" sz="900" baseline="-25000" dirty="0"/>
                  <a:t>2</a:t>
                </a:r>
              </a:p>
            </p:txBody>
          </p:sp>
          <p:cxnSp>
            <p:nvCxnSpPr>
              <p:cNvPr id="74" name="Straight Arrow Connector 73"/>
              <p:cNvCxnSpPr>
                <a:stCxn id="66" idx="6"/>
                <a:endCxn id="68"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796920" y="3118633"/>
              <a:ext cx="1803812" cy="2367454"/>
              <a:chOff x="6796920" y="3118633"/>
              <a:chExt cx="1803812" cy="2367454"/>
            </a:xfrm>
          </p:grpSpPr>
          <p:sp>
            <p:nvSpPr>
              <p:cNvPr id="32" name="Rectangle 31"/>
              <p:cNvSpPr/>
              <p:nvPr/>
            </p:nvSpPr>
            <p:spPr>
              <a:xfrm>
                <a:off x="8092215" y="4231719"/>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h</a:t>
                </a:r>
                <a:r>
                  <a:rPr lang="en-US" sz="900" baseline="-25000" dirty="0">
                    <a:solidFill>
                      <a:schemeClr val="accent1">
                        <a:lumMod val="50000"/>
                      </a:schemeClr>
                    </a:solidFill>
                  </a:rPr>
                  <a:t>2</a:t>
                </a:r>
              </a:p>
            </p:txBody>
          </p:sp>
          <p:sp>
            <p:nvSpPr>
              <p:cNvPr id="33" name="Oval 32"/>
              <p:cNvSpPr/>
              <p:nvPr/>
            </p:nvSpPr>
            <p:spPr>
              <a:xfrm>
                <a:off x="6796920" y="3597899"/>
                <a:ext cx="1027937" cy="304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err="1" smtClean="0">
                    <a:solidFill>
                      <a:prstClr val="white"/>
                    </a:solidFill>
                  </a:rPr>
                  <a:t>tanh</a:t>
                </a:r>
                <a:endParaRPr lang="en-US" sz="900" dirty="0"/>
              </a:p>
            </p:txBody>
          </p:sp>
          <p:cxnSp>
            <p:nvCxnSpPr>
              <p:cNvPr id="34" name="Straight Arrow Connector 33"/>
              <p:cNvCxnSpPr>
                <a:endCxn id="33" idx="0"/>
              </p:cNvCxnSpPr>
              <p:nvPr/>
            </p:nvCxnSpPr>
            <p:spPr>
              <a:xfrm flipH="1">
                <a:off x="7310889" y="3118633"/>
                <a:ext cx="1598" cy="479266"/>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33" idx="4"/>
                <a:endCxn id="32" idx="1"/>
              </p:cNvCxnSpPr>
              <p:nvPr/>
            </p:nvCxnSpPr>
            <p:spPr>
              <a:xfrm rot="16200000" flipH="1">
                <a:off x="7223323" y="3990010"/>
                <a:ext cx="956459" cy="781326"/>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987532" y="456877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a:t>
                </a:r>
                <a:r>
                  <a:rPr lang="en-US" sz="900" baseline="-25000" dirty="0"/>
                  <a:t>2</a:t>
                </a:r>
              </a:p>
            </p:txBody>
          </p:sp>
        </p:grpSp>
      </p:grpSp>
      <p:grpSp>
        <p:nvGrpSpPr>
          <p:cNvPr id="75" name="Group 74"/>
          <p:cNvGrpSpPr/>
          <p:nvPr/>
        </p:nvGrpSpPr>
        <p:grpSpPr>
          <a:xfrm>
            <a:off x="7743395" y="2441948"/>
            <a:ext cx="4355930" cy="1830954"/>
            <a:chOff x="782056" y="1864265"/>
            <a:chExt cx="7818676" cy="4302206"/>
          </a:xfrm>
        </p:grpSpPr>
        <p:grpSp>
          <p:nvGrpSpPr>
            <p:cNvPr id="76" name="Group 75"/>
            <p:cNvGrpSpPr/>
            <p:nvPr/>
          </p:nvGrpSpPr>
          <p:grpSpPr>
            <a:xfrm>
              <a:off x="782056" y="1864265"/>
              <a:ext cx="6784689" cy="4302206"/>
              <a:chOff x="782056" y="1864265"/>
              <a:chExt cx="6784689" cy="4302206"/>
            </a:xfrm>
          </p:grpSpPr>
          <p:sp>
            <p:nvSpPr>
              <p:cNvPr id="83" name="TextBox 82"/>
              <p:cNvSpPr txBox="1"/>
              <p:nvPr/>
            </p:nvSpPr>
            <p:spPr>
              <a:xfrm>
                <a:off x="2118229" y="4917797"/>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x</a:t>
                </a:r>
                <a:endParaRPr lang="en-US" sz="900" baseline="-25000" dirty="0">
                  <a:solidFill>
                    <a:srgbClr val="9DBFBE">
                      <a:lumMod val="50000"/>
                    </a:srgbClr>
                  </a:solidFill>
                </a:endParaRPr>
              </a:p>
              <a:p>
                <a:endParaRPr lang="en-US" sz="900" dirty="0"/>
              </a:p>
            </p:txBody>
          </p:sp>
          <p:sp>
            <p:nvSpPr>
              <p:cNvPr id="84" name="TextBox 83"/>
              <p:cNvSpPr txBox="1"/>
              <p:nvPr/>
            </p:nvSpPr>
            <p:spPr>
              <a:xfrm>
                <a:off x="1786598" y="4295209"/>
                <a:ext cx="663263" cy="867822"/>
              </a:xfrm>
              <a:prstGeom prst="rect">
                <a:avLst/>
              </a:prstGeom>
              <a:noFill/>
            </p:spPr>
            <p:txBody>
              <a:bodyPr wrap="square" rtlCol="0">
                <a:spAutoFit/>
              </a:bodyPr>
              <a:lstStyle/>
              <a:p>
                <a:pPr lvl="0" algn="ctr"/>
                <a:r>
                  <a:rPr lang="en-US" sz="900" dirty="0" err="1" smtClean="0">
                    <a:solidFill>
                      <a:srgbClr val="9DBFBE">
                        <a:lumMod val="50000"/>
                      </a:srgbClr>
                    </a:solidFill>
                  </a:rPr>
                  <a:t>w</a:t>
                </a:r>
                <a:r>
                  <a:rPr lang="en-US" sz="900" baseline="-25000" dirty="0" err="1" smtClean="0">
                    <a:solidFill>
                      <a:srgbClr val="9DBFBE">
                        <a:lumMod val="50000"/>
                      </a:srgbClr>
                    </a:solidFill>
                  </a:rPr>
                  <a:t>h</a:t>
                </a:r>
                <a:endParaRPr lang="en-US" sz="900" baseline="-25000" dirty="0">
                  <a:solidFill>
                    <a:srgbClr val="9DBFBE">
                      <a:lumMod val="50000"/>
                    </a:srgbClr>
                  </a:solidFill>
                </a:endParaRPr>
              </a:p>
              <a:p>
                <a:endParaRPr lang="en-US" sz="900" dirty="0"/>
              </a:p>
            </p:txBody>
          </p:sp>
          <p:sp>
            <p:nvSpPr>
              <p:cNvPr id="85" name="Rectangle 84"/>
              <p:cNvSpPr/>
              <p:nvPr/>
            </p:nvSpPr>
            <p:spPr>
              <a:xfrm>
                <a:off x="2031051" y="5736515"/>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smtClean="0">
                    <a:solidFill>
                      <a:schemeClr val="accent1">
                        <a:lumMod val="50000"/>
                      </a:schemeClr>
                    </a:solidFill>
                  </a:rPr>
                  <a:t>x</a:t>
                </a:r>
                <a:r>
                  <a:rPr lang="en-US" sz="900" baseline="-25000" dirty="0" smtClean="0">
                    <a:solidFill>
                      <a:schemeClr val="accent1">
                        <a:lumMod val="50000"/>
                      </a:schemeClr>
                    </a:solidFill>
                  </a:rPr>
                  <a:t>2</a:t>
                </a:r>
                <a:endParaRPr lang="en-US" sz="900" baseline="-25000" dirty="0">
                  <a:solidFill>
                    <a:schemeClr val="accent1">
                      <a:lumMod val="50000"/>
                    </a:schemeClr>
                  </a:solidFill>
                </a:endParaRPr>
              </a:p>
            </p:txBody>
          </p:sp>
          <p:cxnSp>
            <p:nvCxnSpPr>
              <p:cNvPr id="86" name="Straight Arrow Connector 85"/>
              <p:cNvCxnSpPr>
                <a:endCxn id="90" idx="2"/>
              </p:cNvCxnSpPr>
              <p:nvPr/>
            </p:nvCxnSpPr>
            <p:spPr>
              <a:xfrm>
                <a:off x="1803194" y="4856108"/>
                <a:ext cx="693743"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5" idx="0"/>
                <a:endCxn id="90" idx="4"/>
              </p:cNvCxnSpPr>
              <p:nvPr/>
            </p:nvCxnSpPr>
            <p:spPr>
              <a:xfrm flipV="1">
                <a:off x="2694313" y="5071998"/>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553219" y="4228924"/>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u</a:t>
                </a:r>
                <a:r>
                  <a:rPr lang="en-US" sz="900" baseline="-25000" dirty="0" smtClean="0">
                    <a:solidFill>
                      <a:schemeClr val="accent1">
                        <a:lumMod val="50000"/>
                      </a:schemeClr>
                    </a:solidFill>
                  </a:rPr>
                  <a:t>2</a:t>
                </a:r>
                <a:endParaRPr lang="en-US" sz="900" baseline="-25000" dirty="0">
                  <a:solidFill>
                    <a:schemeClr val="accent1">
                      <a:lumMod val="50000"/>
                    </a:schemeClr>
                  </a:solidFill>
                </a:endParaRPr>
              </a:p>
            </p:txBody>
          </p:sp>
          <p:cxnSp>
            <p:nvCxnSpPr>
              <p:cNvPr id="89" name="Straight Arrow Connector 88"/>
              <p:cNvCxnSpPr>
                <a:stCxn id="90" idx="6"/>
                <a:endCxn id="88" idx="1"/>
              </p:cNvCxnSpPr>
              <p:nvPr/>
            </p:nvCxnSpPr>
            <p:spPr>
              <a:xfrm flipV="1">
                <a:off x="2895165" y="4856108"/>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496937" y="4649597"/>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900" dirty="0">
                    <a:solidFill>
                      <a:prstClr val="white"/>
                    </a:solidFill>
                  </a:rPr>
                  <a:t>σ</a:t>
                </a:r>
                <a:endParaRPr lang="en-US" sz="900" dirty="0"/>
              </a:p>
            </p:txBody>
          </p:sp>
          <p:sp>
            <p:nvSpPr>
              <p:cNvPr id="91" name="Oval 90"/>
              <p:cNvSpPr/>
              <p:nvPr/>
            </p:nvSpPr>
            <p:spPr>
              <a:xfrm>
                <a:off x="6143076" y="2280248"/>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smtClean="0">
                    <a:solidFill>
                      <a:prstClr val="white"/>
                    </a:solidFill>
                  </a:rPr>
                  <a:t>+</a:t>
                </a:r>
                <a:endParaRPr lang="en-US" sz="900" dirty="0"/>
              </a:p>
            </p:txBody>
          </p:sp>
          <p:sp>
            <p:nvSpPr>
              <p:cNvPr id="92" name="Rectangle 91"/>
              <p:cNvSpPr/>
              <p:nvPr/>
            </p:nvSpPr>
            <p:spPr>
              <a:xfrm>
                <a:off x="7058228" y="1864265"/>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c</a:t>
                </a:r>
                <a:r>
                  <a:rPr lang="en-US" sz="900" baseline="-25000" dirty="0">
                    <a:solidFill>
                      <a:schemeClr val="accent1">
                        <a:lumMod val="50000"/>
                      </a:schemeClr>
                    </a:solidFill>
                  </a:rPr>
                  <a:t>2</a:t>
                </a:r>
              </a:p>
            </p:txBody>
          </p:sp>
          <p:cxnSp>
            <p:nvCxnSpPr>
              <p:cNvPr id="93" name="Straight Arrow Connector 92"/>
              <p:cNvCxnSpPr>
                <a:endCxn id="91" idx="2"/>
              </p:cNvCxnSpPr>
              <p:nvPr/>
            </p:nvCxnSpPr>
            <p:spPr>
              <a:xfrm>
                <a:off x="782056" y="2491449"/>
                <a:ext cx="5361019"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719789" y="218266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f</a:t>
                </a:r>
                <a:r>
                  <a:rPr lang="en-US" sz="900" baseline="-25000" dirty="0"/>
                  <a:t>2</a:t>
                </a:r>
              </a:p>
            </p:txBody>
          </p:sp>
          <p:cxnSp>
            <p:nvCxnSpPr>
              <p:cNvPr id="95" name="Elbow Connector 94"/>
              <p:cNvCxnSpPr>
                <a:stCxn id="88" idx="3"/>
                <a:endCxn id="91" idx="4"/>
              </p:cNvCxnSpPr>
              <p:nvPr/>
            </p:nvCxnSpPr>
            <p:spPr>
              <a:xfrm flipV="1">
                <a:off x="4061736" y="2702649"/>
                <a:ext cx="2280454" cy="2153459"/>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719790" y="4554250"/>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a:t>
                </a:r>
                <a:r>
                  <a:rPr lang="en-US" sz="900" baseline="-25000" dirty="0"/>
                  <a:t>2</a:t>
                </a:r>
              </a:p>
            </p:txBody>
          </p:sp>
          <p:cxnSp>
            <p:nvCxnSpPr>
              <p:cNvPr id="97" name="Straight Arrow Connector 96"/>
              <p:cNvCxnSpPr>
                <a:stCxn id="91" idx="6"/>
                <a:endCxn id="92" idx="1"/>
              </p:cNvCxnSpPr>
              <p:nvPr/>
            </p:nvCxnSpPr>
            <p:spPr>
              <a:xfrm>
                <a:off x="6541304" y="2491449"/>
                <a:ext cx="51692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796920" y="3118633"/>
              <a:ext cx="1803812" cy="2367454"/>
              <a:chOff x="6796920" y="3118633"/>
              <a:chExt cx="1803812" cy="2367454"/>
            </a:xfrm>
          </p:grpSpPr>
          <p:sp>
            <p:nvSpPr>
              <p:cNvPr id="78" name="Rectangle 77"/>
              <p:cNvSpPr/>
              <p:nvPr/>
            </p:nvSpPr>
            <p:spPr>
              <a:xfrm>
                <a:off x="8092215" y="4231719"/>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accent1">
                        <a:lumMod val="50000"/>
                      </a:schemeClr>
                    </a:solidFill>
                  </a:rPr>
                  <a:t>h</a:t>
                </a:r>
                <a:r>
                  <a:rPr lang="en-US" sz="900" baseline="-25000" dirty="0">
                    <a:solidFill>
                      <a:schemeClr val="accent1">
                        <a:lumMod val="50000"/>
                      </a:schemeClr>
                    </a:solidFill>
                  </a:rPr>
                  <a:t>2</a:t>
                </a:r>
              </a:p>
            </p:txBody>
          </p:sp>
          <p:sp>
            <p:nvSpPr>
              <p:cNvPr id="79" name="Oval 78"/>
              <p:cNvSpPr/>
              <p:nvPr/>
            </p:nvSpPr>
            <p:spPr>
              <a:xfrm>
                <a:off x="6796920" y="3597899"/>
                <a:ext cx="1027937" cy="304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900" dirty="0" err="1" smtClean="0">
                    <a:solidFill>
                      <a:prstClr val="white"/>
                    </a:solidFill>
                  </a:rPr>
                  <a:t>tanh</a:t>
                </a:r>
                <a:endParaRPr lang="en-US" sz="900" dirty="0"/>
              </a:p>
            </p:txBody>
          </p:sp>
          <p:cxnSp>
            <p:nvCxnSpPr>
              <p:cNvPr id="80" name="Straight Arrow Connector 79"/>
              <p:cNvCxnSpPr>
                <a:endCxn id="79" idx="0"/>
              </p:cNvCxnSpPr>
              <p:nvPr/>
            </p:nvCxnSpPr>
            <p:spPr>
              <a:xfrm flipH="1">
                <a:off x="7310889" y="3118633"/>
                <a:ext cx="1598" cy="479266"/>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79" idx="4"/>
                <a:endCxn id="78" idx="1"/>
              </p:cNvCxnSpPr>
              <p:nvPr/>
            </p:nvCxnSpPr>
            <p:spPr>
              <a:xfrm rot="16200000" flipH="1">
                <a:off x="7223323" y="3990010"/>
                <a:ext cx="956459" cy="781326"/>
              </a:xfrm>
              <a:prstGeom prst="bentConnector2">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987532" y="456877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a:t>
                </a:r>
                <a:r>
                  <a:rPr lang="en-US" sz="900" baseline="-25000" dirty="0"/>
                  <a:t>2</a:t>
                </a:r>
              </a:p>
            </p:txBody>
          </p:sp>
        </p:grpSp>
      </p:grpSp>
      <p:sp>
        <p:nvSpPr>
          <p:cNvPr id="98" name="TextBox 97"/>
          <p:cNvSpPr txBox="1"/>
          <p:nvPr/>
        </p:nvSpPr>
        <p:spPr>
          <a:xfrm>
            <a:off x="744283" y="4190363"/>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The</a:t>
            </a:r>
            <a:endParaRPr lang="en-US" sz="4000" b="1" dirty="0">
              <a:solidFill>
                <a:schemeClr val="accent1">
                  <a:lumMod val="50000"/>
                </a:schemeClr>
              </a:solidFill>
            </a:endParaRPr>
          </a:p>
        </p:txBody>
      </p:sp>
      <p:sp>
        <p:nvSpPr>
          <p:cNvPr id="99" name="TextBox 98"/>
          <p:cNvSpPr txBox="1"/>
          <p:nvPr/>
        </p:nvSpPr>
        <p:spPr>
          <a:xfrm>
            <a:off x="4357397" y="4182808"/>
            <a:ext cx="1326524" cy="707886"/>
          </a:xfrm>
          <a:prstGeom prst="rect">
            <a:avLst/>
          </a:prstGeom>
          <a:noFill/>
        </p:spPr>
        <p:txBody>
          <a:bodyPr wrap="square" rtlCol="0">
            <a:spAutoFit/>
          </a:bodyPr>
          <a:lstStyle/>
          <a:p>
            <a:pPr algn="ctr"/>
            <a:r>
              <a:rPr lang="en-US" sz="4000" b="1" dirty="0">
                <a:solidFill>
                  <a:schemeClr val="accent1">
                    <a:lumMod val="50000"/>
                  </a:schemeClr>
                </a:solidFill>
              </a:rPr>
              <a:t>c</a:t>
            </a:r>
            <a:r>
              <a:rPr lang="en-US" sz="4000" b="1" dirty="0" smtClean="0">
                <a:solidFill>
                  <a:schemeClr val="accent1">
                    <a:lumMod val="50000"/>
                  </a:schemeClr>
                </a:solidFill>
              </a:rPr>
              <a:t>at</a:t>
            </a:r>
            <a:endParaRPr lang="en-US" sz="4000" b="1" dirty="0">
              <a:solidFill>
                <a:schemeClr val="accent1">
                  <a:lumMod val="50000"/>
                </a:schemeClr>
              </a:solidFill>
            </a:endParaRPr>
          </a:p>
        </p:txBody>
      </p:sp>
      <p:sp>
        <p:nvSpPr>
          <p:cNvPr id="100" name="TextBox 99"/>
          <p:cNvSpPr txBox="1"/>
          <p:nvPr/>
        </p:nvSpPr>
        <p:spPr>
          <a:xfrm>
            <a:off x="8119939" y="4176545"/>
            <a:ext cx="1326524" cy="707886"/>
          </a:xfrm>
          <a:prstGeom prst="rect">
            <a:avLst/>
          </a:prstGeom>
          <a:noFill/>
        </p:spPr>
        <p:txBody>
          <a:bodyPr wrap="square" rtlCol="0">
            <a:spAutoFit/>
          </a:bodyPr>
          <a:lstStyle/>
          <a:p>
            <a:pPr algn="ctr"/>
            <a:r>
              <a:rPr lang="en-US" sz="4000" b="1" dirty="0" smtClean="0">
                <a:solidFill>
                  <a:schemeClr val="accent1">
                    <a:lumMod val="50000"/>
                  </a:schemeClr>
                </a:solidFill>
              </a:rPr>
              <a:t>sat</a:t>
            </a:r>
            <a:endParaRPr lang="en-US" sz="4000" b="1" dirty="0">
              <a:solidFill>
                <a:schemeClr val="accent1">
                  <a:lumMod val="50000"/>
                </a:schemeClr>
              </a:solidFill>
            </a:endParaRPr>
          </a:p>
        </p:txBody>
      </p:sp>
    </p:spTree>
    <p:extLst>
      <p:ext uri="{BB962C8B-B14F-4D97-AF65-F5344CB8AC3E}">
        <p14:creationId xmlns:p14="http://schemas.microsoft.com/office/powerpoint/2010/main" val="12698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9"/>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75"/>
                                        </p:tgtEl>
                                      </p:cBhvr>
                                      <p:by x="50000" y="50000"/>
                                    </p:animScale>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500"/>
                                  </p:stCondLst>
                                  <p:childTnLst>
                                    <p:set>
                                      <p:cBhvr>
                                        <p:cTn id="19" dur="1" fill="hold">
                                          <p:stCondLst>
                                            <p:cond delay="0"/>
                                          </p:stCondLst>
                                        </p:cTn>
                                        <p:tgtEl>
                                          <p:spTgt spid="99"/>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50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Applications</a:t>
            </a:r>
            <a:endParaRPr lang="en-US" dirty="0"/>
          </a:p>
        </p:txBody>
      </p:sp>
      <p:sp>
        <p:nvSpPr>
          <p:cNvPr id="4" name="Content Placeholder 3"/>
          <p:cNvSpPr>
            <a:spLocks noGrp="1"/>
          </p:cNvSpPr>
          <p:nvPr>
            <p:ph idx="1"/>
          </p:nvPr>
        </p:nvSpPr>
        <p:spPr>
          <a:xfrm>
            <a:off x="1097280" y="2357247"/>
            <a:ext cx="10058400" cy="4084608"/>
          </a:xfrm>
        </p:spPr>
        <p:txBody>
          <a:bodyPr>
            <a:normAutofit fontScale="77500" lnSpcReduction="20000"/>
          </a:bodyPr>
          <a:lstStyle/>
          <a:p>
            <a:r>
              <a:rPr lang="en-US" dirty="0"/>
              <a:t>Language identification (Gonzalez-Dominguez et al., 2014)</a:t>
            </a:r>
          </a:p>
          <a:p>
            <a:r>
              <a:rPr lang="en-US" dirty="0" smtClean="0"/>
              <a:t>Paraphrase detection (</a:t>
            </a:r>
            <a:r>
              <a:rPr lang="en-US" dirty="0"/>
              <a:t>Cheng </a:t>
            </a:r>
            <a:r>
              <a:rPr lang="en-US" dirty="0" smtClean="0"/>
              <a:t>&amp; </a:t>
            </a:r>
            <a:r>
              <a:rPr lang="en-US" dirty="0" err="1" smtClean="0"/>
              <a:t>Kartsaklis</a:t>
            </a:r>
            <a:r>
              <a:rPr lang="en-US" dirty="0" smtClean="0"/>
              <a:t>, 2015)</a:t>
            </a:r>
          </a:p>
          <a:p>
            <a:r>
              <a:rPr lang="en-US" dirty="0" smtClean="0"/>
              <a:t>Speech recognition (Graves, Abdel-Rahman, &amp; Hinton, 2013)</a:t>
            </a:r>
          </a:p>
          <a:p>
            <a:r>
              <a:rPr lang="en-US" dirty="0" smtClean="0"/>
              <a:t>Handwriting recognition (Graves</a:t>
            </a:r>
            <a:r>
              <a:rPr lang="en-US" dirty="0"/>
              <a:t> </a:t>
            </a:r>
            <a:r>
              <a:rPr lang="en-US" dirty="0" smtClean="0"/>
              <a:t>&amp; </a:t>
            </a:r>
            <a:r>
              <a:rPr lang="en-US" dirty="0" err="1" smtClean="0"/>
              <a:t>Schmidhuber</a:t>
            </a:r>
            <a:r>
              <a:rPr lang="en-US" dirty="0" smtClean="0"/>
              <a:t>, 2009)</a:t>
            </a:r>
          </a:p>
          <a:p>
            <a:r>
              <a:rPr lang="en-US" dirty="0" smtClean="0"/>
              <a:t>Music composition (</a:t>
            </a:r>
            <a:r>
              <a:rPr lang="en-US" dirty="0"/>
              <a:t>Eck </a:t>
            </a:r>
            <a:r>
              <a:rPr lang="en-US" dirty="0" smtClean="0"/>
              <a:t>&amp; </a:t>
            </a:r>
            <a:r>
              <a:rPr lang="en-US" dirty="0" err="1" smtClean="0"/>
              <a:t>Schmidhuber</a:t>
            </a:r>
            <a:r>
              <a:rPr lang="en-US" dirty="0" smtClean="0"/>
              <a:t>, 2002) and lyric generation (Potash, Romanov, &amp; </a:t>
            </a:r>
            <a:r>
              <a:rPr lang="en-US" dirty="0" err="1" smtClean="0"/>
              <a:t>Rumshisky</a:t>
            </a:r>
            <a:r>
              <a:rPr lang="en-US" dirty="0" smtClean="0"/>
              <a:t>, 2015)</a:t>
            </a:r>
          </a:p>
          <a:p>
            <a:r>
              <a:rPr lang="en-US" dirty="0" smtClean="0"/>
              <a:t>Robot control (Mayer et al., 2008)</a:t>
            </a:r>
          </a:p>
          <a:p>
            <a:r>
              <a:rPr lang="en-US" dirty="0" smtClean="0"/>
              <a:t>Natural language generation (Wen et al. 2015) (best paper at EMNLP)</a:t>
            </a:r>
          </a:p>
          <a:p>
            <a:r>
              <a:rPr lang="en-US" dirty="0" smtClean="0"/>
              <a:t>Named entity recognition (</a:t>
            </a:r>
            <a:r>
              <a:rPr lang="en-US" dirty="0" err="1" smtClean="0"/>
              <a:t>Hammerton</a:t>
            </a:r>
            <a:r>
              <a:rPr lang="en-US" dirty="0" smtClean="0"/>
              <a:t>, 2003)</a:t>
            </a:r>
          </a:p>
        </p:txBody>
      </p:sp>
      <p:sp>
        <p:nvSpPr>
          <p:cNvPr id="3" name="Slide Number Placeholder 2"/>
          <p:cNvSpPr>
            <a:spLocks noGrp="1"/>
          </p:cNvSpPr>
          <p:nvPr>
            <p:ph type="sldNum" sz="quarter" idx="4294967295"/>
          </p:nvPr>
        </p:nvSpPr>
        <p:spPr>
          <a:xfrm>
            <a:off x="9900458" y="6459785"/>
            <a:ext cx="1312025" cy="365125"/>
          </a:xfrm>
          <a:prstGeom prst="rect">
            <a:avLst/>
          </a:prstGeom>
        </p:spPr>
        <p:txBody>
          <a:bodyPr/>
          <a:lstStyle/>
          <a:p>
            <a:fld id="{4FAB73BC-B049-4115-A692-8D63A059BFB8}" type="slidenum">
              <a:rPr lang="en-US" smtClean="0"/>
              <a:t>46</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774016"/>
            <a:ext cx="4297689" cy="576073"/>
          </a:xfrm>
          <a:prstGeom prst="rect">
            <a:avLst/>
          </a:prstGeom>
        </p:spPr>
      </p:pic>
      <p:sp>
        <p:nvSpPr>
          <p:cNvPr id="9" name="TextBox 8"/>
          <p:cNvSpPr txBox="1"/>
          <p:nvPr/>
        </p:nvSpPr>
        <p:spPr>
          <a:xfrm>
            <a:off x="5394969" y="1934128"/>
            <a:ext cx="5760711" cy="369332"/>
          </a:xfrm>
          <a:prstGeom prst="rect">
            <a:avLst/>
          </a:prstGeom>
          <a:noFill/>
        </p:spPr>
        <p:txBody>
          <a:bodyPr wrap="square" rtlCol="0">
            <a:spAutoFit/>
          </a:bodyPr>
          <a:lstStyle/>
          <a:p>
            <a:r>
              <a:rPr lang="en-US" dirty="0">
                <a:hlinkClick r:id="rId3"/>
              </a:rPr>
              <a:t>http://www.cs.toronto.edu/~graves/handwriting.html</a:t>
            </a:r>
            <a:endParaRPr lang="en-US" dirty="0"/>
          </a:p>
        </p:txBody>
      </p:sp>
      <p:sp>
        <p:nvSpPr>
          <p:cNvPr id="10" name="TextBox 9"/>
          <p:cNvSpPr txBox="1"/>
          <p:nvPr/>
        </p:nvSpPr>
        <p:spPr>
          <a:xfrm>
            <a:off x="7655859" y="5513602"/>
            <a:ext cx="4202083" cy="646331"/>
          </a:xfrm>
          <a:prstGeom prst="rect">
            <a:avLst/>
          </a:prstGeom>
          <a:noFill/>
        </p:spPr>
        <p:txBody>
          <a:bodyPr wrap="square" rtlCol="0">
            <a:spAutoFit/>
          </a:bodyPr>
          <a:lstStyle/>
          <a:p>
            <a:r>
              <a:rPr lang="en-US" sz="3600" dirty="0" smtClean="0"/>
              <a:t>… and many more</a:t>
            </a:r>
            <a:endParaRPr lang="en-US" sz="3600" dirty="0"/>
          </a:p>
        </p:txBody>
      </p:sp>
    </p:spTree>
    <p:extLst>
      <p:ext uri="{BB962C8B-B14F-4D97-AF65-F5344CB8AC3E}">
        <p14:creationId xmlns:p14="http://schemas.microsoft.com/office/powerpoint/2010/main" val="28085794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Generation</a:t>
            </a:r>
            <a:endParaRPr lang="en-US" dirty="0"/>
          </a:p>
        </p:txBody>
      </p:sp>
      <p:sp>
        <p:nvSpPr>
          <p:cNvPr id="3" name="Content Placeholder 2"/>
          <p:cNvSpPr>
            <a:spLocks noGrp="1"/>
          </p:cNvSpPr>
          <p:nvPr>
            <p:ph idx="1"/>
          </p:nvPr>
        </p:nvSpPr>
        <p:spPr>
          <a:xfrm>
            <a:off x="5495826" y="2102176"/>
            <a:ext cx="6086573" cy="3584149"/>
          </a:xfrm>
        </p:spPr>
        <p:txBody>
          <a:bodyPr/>
          <a:lstStyle/>
          <a:p>
            <a:r>
              <a:rPr lang="en-US" dirty="0" smtClean="0"/>
              <a:t>Wen et al. (2015)</a:t>
            </a:r>
          </a:p>
          <a:p>
            <a:r>
              <a:rPr lang="en-US" dirty="0"/>
              <a:t>Semantically Conditioned LSTM-based Natural Language Generation for Spoken Dialogue Systems </a:t>
            </a:r>
          </a:p>
        </p:txBody>
      </p:sp>
      <p:pic>
        <p:nvPicPr>
          <p:cNvPr id="4" name="Picture 3"/>
          <p:cNvPicPr>
            <a:picLocks noChangeAspect="1"/>
          </p:cNvPicPr>
          <p:nvPr/>
        </p:nvPicPr>
        <p:blipFill>
          <a:blip r:embed="rId3"/>
          <a:stretch>
            <a:fillRect/>
          </a:stretch>
        </p:blipFill>
        <p:spPr>
          <a:xfrm>
            <a:off x="501682" y="1713469"/>
            <a:ext cx="4918132" cy="4970136"/>
          </a:xfrm>
          <a:prstGeom prst="rect">
            <a:avLst/>
          </a:prstGeom>
        </p:spPr>
      </p:pic>
    </p:spTree>
    <p:extLst>
      <p:ext uri="{BB962C8B-B14F-4D97-AF65-F5344CB8AC3E}">
        <p14:creationId xmlns:p14="http://schemas.microsoft.com/office/powerpoint/2010/main" val="3892261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Wen et al., 2015 (continued)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695" y="2082339"/>
            <a:ext cx="11885812" cy="3742732"/>
          </a:xfrm>
          <a:prstGeom prst="rect">
            <a:avLst/>
          </a:prstGeom>
        </p:spPr>
      </p:pic>
    </p:spTree>
    <p:extLst>
      <p:ext uri="{BB962C8B-B14F-4D97-AF65-F5344CB8AC3E}">
        <p14:creationId xmlns:p14="http://schemas.microsoft.com/office/powerpoint/2010/main" val="3571196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Wen et al., 2015 (continued)</a:t>
            </a:r>
          </a:p>
        </p:txBody>
      </p:sp>
      <p:pic>
        <p:nvPicPr>
          <p:cNvPr id="4" name="Picture 3"/>
          <p:cNvPicPr>
            <a:picLocks noChangeAspect="1"/>
          </p:cNvPicPr>
          <p:nvPr/>
        </p:nvPicPr>
        <p:blipFill>
          <a:blip r:embed="rId2"/>
          <a:stretch>
            <a:fillRect/>
          </a:stretch>
        </p:blipFill>
        <p:spPr>
          <a:xfrm>
            <a:off x="2820203" y="1608736"/>
            <a:ext cx="6280659" cy="4337623"/>
          </a:xfrm>
          <a:prstGeom prst="rect">
            <a:avLst/>
          </a:prstGeom>
        </p:spPr>
      </p:pic>
    </p:spTree>
    <p:extLst>
      <p:ext uri="{BB962C8B-B14F-4D97-AF65-F5344CB8AC3E}">
        <p14:creationId xmlns:p14="http://schemas.microsoft.com/office/powerpoint/2010/main" val="4069096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Math Review: </a:t>
            </a:r>
            <a:br>
              <a:rPr lang="en-US" dirty="0" smtClean="0"/>
            </a:br>
            <a:r>
              <a:rPr lang="en-US" dirty="0" smtClean="0"/>
              <a:t>Linear Algebra</a:t>
            </a:r>
            <a:endParaRPr lang="en-US" dirty="0"/>
          </a:p>
        </p:txBody>
      </p:sp>
      <p:sp>
        <p:nvSpPr>
          <p:cNvPr id="5" name="Rectangle 4"/>
          <p:cNvSpPr/>
          <p:nvPr/>
        </p:nvSpPr>
        <p:spPr>
          <a:xfrm>
            <a:off x="3485069" y="299584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3</a:t>
            </a:r>
            <a:endParaRPr lang="en-US" sz="3200" dirty="0"/>
          </a:p>
        </p:txBody>
      </p:sp>
      <p:sp>
        <p:nvSpPr>
          <p:cNvPr id="6" name="Rectangle 5"/>
          <p:cNvSpPr/>
          <p:nvPr/>
        </p:nvSpPr>
        <p:spPr>
          <a:xfrm>
            <a:off x="3916389" y="2995842"/>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12" name="Plus 11"/>
          <p:cNvSpPr/>
          <p:nvPr/>
        </p:nvSpPr>
        <p:spPr>
          <a:xfrm>
            <a:off x="4347709" y="3060538"/>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Rectangle 12"/>
          <p:cNvSpPr/>
          <p:nvPr/>
        </p:nvSpPr>
        <p:spPr>
          <a:xfrm>
            <a:off x="4813536" y="299368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2</a:t>
            </a:r>
          </a:p>
        </p:txBody>
      </p:sp>
      <p:sp>
        <p:nvSpPr>
          <p:cNvPr id="14" name="Rectangle 13"/>
          <p:cNvSpPr/>
          <p:nvPr/>
        </p:nvSpPr>
        <p:spPr>
          <a:xfrm>
            <a:off x="5244856" y="2993682"/>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y</a:t>
            </a:r>
          </a:p>
        </p:txBody>
      </p:sp>
      <p:sp>
        <p:nvSpPr>
          <p:cNvPr id="15" name="Plus 14"/>
          <p:cNvSpPr/>
          <p:nvPr/>
        </p:nvSpPr>
        <p:spPr>
          <a:xfrm>
            <a:off x="5676176" y="3060538"/>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Rectangle 15"/>
          <p:cNvSpPr/>
          <p:nvPr/>
        </p:nvSpPr>
        <p:spPr>
          <a:xfrm>
            <a:off x="6142003" y="299368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5</a:t>
            </a:r>
          </a:p>
        </p:txBody>
      </p:sp>
      <p:sp>
        <p:nvSpPr>
          <p:cNvPr id="17" name="Rectangle 16"/>
          <p:cNvSpPr/>
          <p:nvPr/>
        </p:nvSpPr>
        <p:spPr>
          <a:xfrm>
            <a:off x="6573323" y="2993682"/>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sp>
        <p:nvSpPr>
          <p:cNvPr id="18" name="Equal 17"/>
          <p:cNvSpPr/>
          <p:nvPr/>
        </p:nvSpPr>
        <p:spPr>
          <a:xfrm>
            <a:off x="7246185" y="3060538"/>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TextBox 18"/>
          <p:cNvSpPr txBox="1"/>
          <p:nvPr/>
        </p:nvSpPr>
        <p:spPr>
          <a:xfrm>
            <a:off x="7850037" y="2910885"/>
            <a:ext cx="828136" cy="769441"/>
          </a:xfrm>
          <a:prstGeom prst="rect">
            <a:avLst/>
          </a:prstGeom>
          <a:noFill/>
        </p:spPr>
        <p:txBody>
          <a:bodyPr wrap="square" rtlCol="0">
            <a:spAutoFit/>
          </a:bodyPr>
          <a:lstStyle/>
          <a:p>
            <a:r>
              <a:rPr lang="en-US" sz="4400" dirty="0">
                <a:solidFill>
                  <a:schemeClr val="dk1"/>
                </a:solidFill>
              </a:rPr>
              <a:t>7</a:t>
            </a:r>
          </a:p>
        </p:txBody>
      </p:sp>
      <p:grpSp>
        <p:nvGrpSpPr>
          <p:cNvPr id="24" name="Group 23"/>
          <p:cNvGrpSpPr/>
          <p:nvPr/>
        </p:nvGrpSpPr>
        <p:grpSpPr>
          <a:xfrm>
            <a:off x="3485069" y="5229808"/>
            <a:ext cx="1293960" cy="603851"/>
            <a:chOff x="431322" y="4971900"/>
            <a:chExt cx="1293960" cy="603851"/>
          </a:xfrm>
        </p:grpSpPr>
        <p:sp>
          <p:nvSpPr>
            <p:cNvPr id="21" name="Rectangle 20"/>
            <p:cNvSpPr/>
            <p:nvPr/>
          </p:nvSpPr>
          <p:spPr>
            <a:xfrm>
              <a:off x="862642" y="4971902"/>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2</a:t>
              </a:r>
              <a:endParaRPr lang="en-US" sz="3200" dirty="0"/>
            </a:p>
          </p:txBody>
        </p:sp>
        <p:sp>
          <p:nvSpPr>
            <p:cNvPr id="22" name="Rectangle 21"/>
            <p:cNvSpPr/>
            <p:nvPr/>
          </p:nvSpPr>
          <p:spPr>
            <a:xfrm>
              <a:off x="1293962" y="4971901"/>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5</a:t>
              </a:r>
            </a:p>
          </p:txBody>
        </p:sp>
        <p:sp>
          <p:nvSpPr>
            <p:cNvPr id="23" name="Rectangle 22"/>
            <p:cNvSpPr/>
            <p:nvPr/>
          </p:nvSpPr>
          <p:spPr>
            <a:xfrm>
              <a:off x="431322" y="4971900"/>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3</a:t>
              </a:r>
            </a:p>
          </p:txBody>
        </p:sp>
      </p:grpSp>
      <p:grpSp>
        <p:nvGrpSpPr>
          <p:cNvPr id="32" name="Group 31"/>
          <p:cNvGrpSpPr/>
          <p:nvPr/>
        </p:nvGrpSpPr>
        <p:grpSpPr>
          <a:xfrm>
            <a:off x="5676176" y="4625959"/>
            <a:ext cx="431320" cy="1811547"/>
            <a:chOff x="3053749" y="4066126"/>
            <a:chExt cx="431320" cy="1811547"/>
          </a:xfrm>
        </p:grpSpPr>
        <p:sp>
          <p:nvSpPr>
            <p:cNvPr id="25" name="Rectangle 24"/>
            <p:cNvSpPr/>
            <p:nvPr/>
          </p:nvSpPr>
          <p:spPr>
            <a:xfrm>
              <a:off x="3053749" y="406612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26" name="Rectangle 25"/>
            <p:cNvSpPr/>
            <p:nvPr/>
          </p:nvSpPr>
          <p:spPr>
            <a:xfrm>
              <a:off x="3053749" y="466781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y</a:t>
              </a:r>
              <a:endParaRPr lang="en-US" sz="3200" dirty="0"/>
            </a:p>
          </p:txBody>
        </p:sp>
        <p:sp>
          <p:nvSpPr>
            <p:cNvPr id="27" name="Rectangle 26"/>
            <p:cNvSpPr/>
            <p:nvPr/>
          </p:nvSpPr>
          <p:spPr>
            <a:xfrm>
              <a:off x="3053749" y="5273824"/>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grpSp>
      <p:sp>
        <p:nvSpPr>
          <p:cNvPr id="29" name="TextBox 28"/>
          <p:cNvSpPr txBox="1"/>
          <p:nvPr/>
        </p:nvSpPr>
        <p:spPr>
          <a:xfrm>
            <a:off x="373174" y="2445032"/>
            <a:ext cx="4009042" cy="646331"/>
          </a:xfrm>
          <a:prstGeom prst="rect">
            <a:avLst/>
          </a:prstGeom>
          <a:noFill/>
        </p:spPr>
        <p:txBody>
          <a:bodyPr wrap="square" rtlCol="0">
            <a:spAutoFit/>
          </a:bodyPr>
          <a:lstStyle/>
          <a:p>
            <a:r>
              <a:rPr lang="en-US" sz="3600" dirty="0" smtClean="0">
                <a:latin typeface="Lucida Grande"/>
              </a:rPr>
              <a:t>This equation</a:t>
            </a:r>
            <a:endParaRPr lang="en-US" sz="3600" dirty="0">
              <a:latin typeface="Lucida Grande"/>
            </a:endParaRPr>
          </a:p>
        </p:txBody>
      </p:sp>
      <p:grpSp>
        <p:nvGrpSpPr>
          <p:cNvPr id="40" name="Group 39"/>
          <p:cNvGrpSpPr/>
          <p:nvPr/>
        </p:nvGrpSpPr>
        <p:grpSpPr>
          <a:xfrm>
            <a:off x="5061975" y="4996905"/>
            <a:ext cx="3616198" cy="769441"/>
            <a:chOff x="5061975" y="4996905"/>
            <a:chExt cx="3616198" cy="769441"/>
          </a:xfrm>
        </p:grpSpPr>
        <p:sp>
          <p:nvSpPr>
            <p:cNvPr id="28" name="Oval 27"/>
            <p:cNvSpPr/>
            <p:nvPr/>
          </p:nvSpPr>
          <p:spPr>
            <a:xfrm>
              <a:off x="5061975" y="5438133"/>
              <a:ext cx="182880" cy="182880"/>
            </a:xfrm>
            <a:prstGeom prst="ellipse">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Equal 29"/>
            <p:cNvSpPr/>
            <p:nvPr/>
          </p:nvSpPr>
          <p:spPr>
            <a:xfrm>
              <a:off x="7246185" y="5146558"/>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TextBox 30"/>
            <p:cNvSpPr txBox="1"/>
            <p:nvPr/>
          </p:nvSpPr>
          <p:spPr>
            <a:xfrm>
              <a:off x="7850037" y="4996905"/>
              <a:ext cx="828136" cy="769441"/>
            </a:xfrm>
            <a:prstGeom prst="rect">
              <a:avLst/>
            </a:prstGeom>
            <a:noFill/>
          </p:spPr>
          <p:txBody>
            <a:bodyPr wrap="square" rtlCol="0">
              <a:spAutoFit/>
            </a:bodyPr>
            <a:lstStyle/>
            <a:p>
              <a:r>
                <a:rPr lang="en-US" sz="4400" dirty="0">
                  <a:solidFill>
                    <a:schemeClr val="dk1"/>
                  </a:solidFill>
                </a:rPr>
                <a:t>7</a:t>
              </a:r>
            </a:p>
          </p:txBody>
        </p:sp>
      </p:grpSp>
      <p:sp>
        <p:nvSpPr>
          <p:cNvPr id="33" name="TextBox 32"/>
          <p:cNvSpPr txBox="1"/>
          <p:nvPr/>
        </p:nvSpPr>
        <p:spPr>
          <a:xfrm>
            <a:off x="338666" y="3892032"/>
            <a:ext cx="9987019" cy="646331"/>
          </a:xfrm>
          <a:prstGeom prst="rect">
            <a:avLst/>
          </a:prstGeom>
          <a:noFill/>
        </p:spPr>
        <p:txBody>
          <a:bodyPr wrap="square" rtlCol="0">
            <a:spAutoFit/>
          </a:bodyPr>
          <a:lstStyle/>
          <a:p>
            <a:r>
              <a:rPr lang="en-US" sz="3600" dirty="0" smtClean="0">
                <a:latin typeface="Lucida Grande"/>
              </a:rPr>
              <a:t>can be written as a dot product of two </a:t>
            </a:r>
            <a:r>
              <a:rPr lang="en-US" sz="3600" i="1" dirty="0" smtClean="0">
                <a:latin typeface="Lucida Grande"/>
              </a:rPr>
              <a:t>vectors</a:t>
            </a:r>
            <a:r>
              <a:rPr lang="en-US" sz="3600" dirty="0" smtClean="0">
                <a:latin typeface="Lucida Grande"/>
              </a:rPr>
              <a:t>: </a:t>
            </a:r>
            <a:endParaRPr lang="en-US" sz="3600" dirty="0">
              <a:latin typeface="Lucida Grande"/>
            </a:endParaRPr>
          </a:p>
        </p:txBody>
      </p:sp>
      <p:sp>
        <p:nvSpPr>
          <p:cNvPr id="34" name="Rectangle 33"/>
          <p:cNvSpPr/>
          <p:nvPr/>
        </p:nvSpPr>
        <p:spPr>
          <a:xfrm>
            <a:off x="3485069" y="298003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3</a:t>
            </a:r>
            <a:endParaRPr lang="en-US" sz="3200" dirty="0"/>
          </a:p>
        </p:txBody>
      </p:sp>
      <p:sp>
        <p:nvSpPr>
          <p:cNvPr id="35" name="Rectangle 34"/>
          <p:cNvSpPr/>
          <p:nvPr/>
        </p:nvSpPr>
        <p:spPr>
          <a:xfrm>
            <a:off x="3916389" y="2993680"/>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36" name="Rectangle 35"/>
          <p:cNvSpPr/>
          <p:nvPr/>
        </p:nvSpPr>
        <p:spPr>
          <a:xfrm>
            <a:off x="4813536" y="2991521"/>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2</a:t>
            </a:r>
          </a:p>
        </p:txBody>
      </p:sp>
      <p:sp>
        <p:nvSpPr>
          <p:cNvPr id="37" name="Rectangle 36"/>
          <p:cNvSpPr/>
          <p:nvPr/>
        </p:nvSpPr>
        <p:spPr>
          <a:xfrm>
            <a:off x="5244856" y="2991520"/>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y</a:t>
            </a:r>
          </a:p>
        </p:txBody>
      </p:sp>
      <p:sp>
        <p:nvSpPr>
          <p:cNvPr id="38" name="Rectangle 37"/>
          <p:cNvSpPr/>
          <p:nvPr/>
        </p:nvSpPr>
        <p:spPr>
          <a:xfrm>
            <a:off x="6142003" y="2991521"/>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5</a:t>
            </a:r>
          </a:p>
        </p:txBody>
      </p:sp>
      <p:sp>
        <p:nvSpPr>
          <p:cNvPr id="39" name="Rectangle 38"/>
          <p:cNvSpPr/>
          <p:nvPr/>
        </p:nvSpPr>
        <p:spPr>
          <a:xfrm>
            <a:off x="6573323" y="2991520"/>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spTree>
    <p:extLst>
      <p:ext uri="{BB962C8B-B14F-4D97-AF65-F5344CB8AC3E}">
        <p14:creationId xmlns:p14="http://schemas.microsoft.com/office/powerpoint/2010/main" val="6112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7.40741E-7 L 0.00026 0.32709 " pathEditMode="relative" rAng="0" ptsTypes="AA">
                                      <p:cBhvr>
                                        <p:cTn id="6" dur="2000" fill="hold"/>
                                        <p:tgtEl>
                                          <p:spTgt spid="34"/>
                                        </p:tgtEl>
                                        <p:attrNameLst>
                                          <p:attrName>ppt_x</p:attrName>
                                          <p:attrName>ppt_y</p:attrName>
                                        </p:attrNameLst>
                                      </p:cBhvr>
                                      <p:rCtr x="-339" y="16366"/>
                                    </p:animMotion>
                                  </p:childTnLst>
                                </p:cTn>
                              </p:par>
                              <p:par>
                                <p:cTn id="7" presetID="42" presetClass="path" presetSubtype="0" accel="50000" decel="50000" fill="hold" grpId="0" nodeType="withEffect">
                                  <p:stCondLst>
                                    <p:cond delay="0"/>
                                  </p:stCondLst>
                                  <p:childTnLst>
                                    <p:animMotion origin="layout" path="M -0.00117 -0.0125 L -0.07266 0.32709 " pathEditMode="relative" rAng="0" ptsTypes="AA">
                                      <p:cBhvr>
                                        <p:cTn id="8" dur="2000" fill="hold"/>
                                        <p:tgtEl>
                                          <p:spTgt spid="36"/>
                                        </p:tgtEl>
                                        <p:attrNameLst>
                                          <p:attrName>ppt_x</p:attrName>
                                          <p:attrName>ppt_y</p:attrName>
                                        </p:attrNameLst>
                                      </p:cBhvr>
                                      <p:rCtr x="-3581" y="16968"/>
                                    </p:animMotion>
                                  </p:childTnLst>
                                </p:cTn>
                              </p:par>
                              <p:par>
                                <p:cTn id="9" presetID="42" presetClass="path" presetSubtype="0" accel="50000" decel="50000" fill="hold" grpId="0" nodeType="withEffect">
                                  <p:stCondLst>
                                    <p:cond delay="0"/>
                                  </p:stCondLst>
                                  <p:childTnLst>
                                    <p:animMotion origin="layout" path="M -1.04167E-6 3.7037E-6 L -0.14739 0.325 " pathEditMode="relative" rAng="0" ptsTypes="AA">
                                      <p:cBhvr>
                                        <p:cTn id="10" dur="2000" fill="hold"/>
                                        <p:tgtEl>
                                          <p:spTgt spid="38"/>
                                        </p:tgtEl>
                                        <p:attrNameLst>
                                          <p:attrName>ppt_x</p:attrName>
                                          <p:attrName>ppt_y</p:attrName>
                                        </p:attrNameLst>
                                      </p:cBhvr>
                                      <p:rCtr x="-7266" y="16366"/>
                                    </p:animMotion>
                                  </p:childTnLst>
                                </p:cTn>
                              </p:par>
                            </p:childTnLst>
                          </p:cTn>
                        </p:par>
                        <p:par>
                          <p:cTn id="11" fill="hold">
                            <p:stCondLst>
                              <p:cond delay="2000"/>
                            </p:stCondLst>
                            <p:childTnLst>
                              <p:par>
                                <p:cTn id="12" presetID="10" presetClass="exit" presetSubtype="0" fill="hold" grpId="1" nodeType="afterEffect">
                                  <p:stCondLst>
                                    <p:cond delay="0"/>
                                  </p:stCondLst>
                                  <p:childTnLst>
                                    <p:animEffect transition="out" filter="fade">
                                      <p:cBhvr>
                                        <p:cTn id="13" dur="500"/>
                                        <p:tgtEl>
                                          <p:spTgt spid="34"/>
                                        </p:tgtEl>
                                      </p:cBhvr>
                                    </p:animEffect>
                                    <p:set>
                                      <p:cBhvr>
                                        <p:cTn id="14" dur="1" fill="hold">
                                          <p:stCondLst>
                                            <p:cond delay="499"/>
                                          </p:stCondLst>
                                        </p:cTn>
                                        <p:tgtEl>
                                          <p:spTgt spid="34"/>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36"/>
                                        </p:tgtEl>
                                      </p:cBhvr>
                                    </p:animEffect>
                                    <p:set>
                                      <p:cBhvr>
                                        <p:cTn id="17" dur="1" fill="hold">
                                          <p:stCondLst>
                                            <p:cond delay="499"/>
                                          </p:stCondLst>
                                        </p:cTn>
                                        <p:tgtEl>
                                          <p:spTgt spid="3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42" presetClass="path" presetSubtype="0" accel="50000" decel="50000" fill="hold" grpId="0" nodeType="afterEffect">
                                  <p:stCondLst>
                                    <p:cond delay="0"/>
                                  </p:stCondLst>
                                  <p:childTnLst>
                                    <p:animMotion origin="layout" path="M -0.00234 0.00625 L 0.14388 0.2375 " pathEditMode="fixed" rAng="0" ptsTypes="AA">
                                      <p:cBhvr>
                                        <p:cTn id="26" dur="2000" fill="hold"/>
                                        <p:tgtEl>
                                          <p:spTgt spid="35"/>
                                        </p:tgtEl>
                                        <p:attrNameLst>
                                          <p:attrName>ppt_x</p:attrName>
                                          <p:attrName>ppt_y</p:attrName>
                                        </p:attrNameLst>
                                      </p:cBhvr>
                                      <p:rCtr x="7305" y="11551"/>
                                    </p:animMotion>
                                  </p:childTnLst>
                                </p:cTn>
                              </p:par>
                              <p:par>
                                <p:cTn id="27" presetID="42" presetClass="path" presetSubtype="0" accel="50000" decel="50000" fill="hold" grpId="0" nodeType="withEffect">
                                  <p:stCondLst>
                                    <p:cond delay="0"/>
                                  </p:stCondLst>
                                  <p:childTnLst>
                                    <p:animMotion origin="layout" path="M -3.125E-6 -2.59259E-6 L 0.03489 0.32963 " pathEditMode="fixed" rAng="0" ptsTypes="AA">
                                      <p:cBhvr>
                                        <p:cTn id="28" dur="2000" fill="hold"/>
                                        <p:tgtEl>
                                          <p:spTgt spid="37"/>
                                        </p:tgtEl>
                                        <p:attrNameLst>
                                          <p:attrName>ppt_x</p:attrName>
                                          <p:attrName>ppt_y</p:attrName>
                                        </p:attrNameLst>
                                      </p:cBhvr>
                                      <p:rCtr x="1849" y="16481"/>
                                    </p:animMotion>
                                  </p:childTnLst>
                                </p:cTn>
                              </p:par>
                              <p:par>
                                <p:cTn id="29" presetID="42" presetClass="path" presetSubtype="0" accel="50000" decel="50000" fill="hold" grpId="0" nodeType="withEffect">
                                  <p:stCondLst>
                                    <p:cond delay="0"/>
                                  </p:stCondLst>
                                  <p:childTnLst>
                                    <p:animMotion origin="layout" path="M -8.33333E-7 -2.59259E-6 L -0.07135 0.41435 " pathEditMode="relative" rAng="0" ptsTypes="AA">
                                      <p:cBhvr>
                                        <p:cTn id="30" dur="2000" fill="hold"/>
                                        <p:tgtEl>
                                          <p:spTgt spid="39"/>
                                        </p:tgtEl>
                                        <p:attrNameLst>
                                          <p:attrName>ppt_x</p:attrName>
                                          <p:attrName>ppt_y</p:attrName>
                                        </p:attrNameLst>
                                      </p:cBhvr>
                                      <p:rCtr x="-3568" y="20718"/>
                                    </p:animMotion>
                                  </p:childTnLst>
                                </p:cTn>
                              </p:par>
                            </p:childTnLst>
                          </p:cTn>
                        </p:par>
                        <p:par>
                          <p:cTn id="31" fill="hold">
                            <p:stCondLst>
                              <p:cond delay="4500"/>
                            </p:stCondLst>
                            <p:childTnLst>
                              <p:par>
                                <p:cTn id="32" presetID="10" presetClass="exit" presetSubtype="0" fill="hold" grpId="1" nodeType="afterEffect">
                                  <p:stCondLst>
                                    <p:cond delay="0"/>
                                  </p:stCondLst>
                                  <p:childTnLst>
                                    <p:animEffect transition="out" filter="fade">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9"/>
                                        </p:tgtEl>
                                      </p:cBhvr>
                                    </p:animEffect>
                                    <p:set>
                                      <p:cBhvr>
                                        <p:cTn id="40" dur="1" fill="hold">
                                          <p:stCondLst>
                                            <p:cond delay="499"/>
                                          </p:stCondLst>
                                        </p:cTn>
                                        <p:tgtEl>
                                          <p:spTgt spid="39"/>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5000"/>
                            </p:stCondLst>
                            <p:childTnLst>
                              <p:par>
                                <p:cTn id="45" presetID="1"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Architectures: GRU</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50</a:t>
            </a:fld>
            <a:endParaRPr lang="en-US" dirty="0"/>
          </a:p>
        </p:txBody>
      </p:sp>
      <p:sp>
        <p:nvSpPr>
          <p:cNvPr id="4" name="TextBox 3"/>
          <p:cNvSpPr txBox="1"/>
          <p:nvPr/>
        </p:nvSpPr>
        <p:spPr>
          <a:xfrm>
            <a:off x="4217304" y="3346813"/>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x</a:t>
            </a:r>
            <a:endParaRPr lang="en-US" sz="2800" baseline="-25000" dirty="0">
              <a:solidFill>
                <a:srgbClr val="9DBFBE">
                  <a:lumMod val="50000"/>
                </a:srgbClr>
              </a:solidFill>
            </a:endParaRPr>
          </a:p>
          <a:p>
            <a:endParaRPr lang="en-US" dirty="0"/>
          </a:p>
        </p:txBody>
      </p:sp>
      <p:sp>
        <p:nvSpPr>
          <p:cNvPr id="5" name="TextBox 4"/>
          <p:cNvSpPr txBox="1"/>
          <p:nvPr/>
        </p:nvSpPr>
        <p:spPr>
          <a:xfrm>
            <a:off x="2594755" y="2544934"/>
            <a:ext cx="663263" cy="800219"/>
          </a:xfrm>
          <a:prstGeom prst="rect">
            <a:avLst/>
          </a:prstGeom>
          <a:noFill/>
        </p:spPr>
        <p:txBody>
          <a:bodyPr wrap="square" rtlCol="0">
            <a:spAutoFit/>
          </a:bodyPr>
          <a:lstStyle/>
          <a:p>
            <a:pPr lvl="0" algn="ctr"/>
            <a:r>
              <a:rPr lang="en-US" sz="2800" dirty="0" err="1" smtClean="0">
                <a:solidFill>
                  <a:srgbClr val="9DBFBE">
                    <a:lumMod val="50000"/>
                  </a:srgbClr>
                </a:solidFill>
              </a:rPr>
              <a:t>w</a:t>
            </a:r>
            <a:r>
              <a:rPr lang="en-US" sz="2800" baseline="-25000" dirty="0" err="1" smtClean="0">
                <a:solidFill>
                  <a:srgbClr val="9DBFBE">
                    <a:lumMod val="50000"/>
                  </a:srgbClr>
                </a:solidFill>
              </a:rPr>
              <a:t>h</a:t>
            </a:r>
            <a:endParaRPr lang="en-US" sz="2800" baseline="-25000" dirty="0">
              <a:solidFill>
                <a:srgbClr val="9DBFBE">
                  <a:lumMod val="50000"/>
                </a:srgbClr>
              </a:solidFill>
            </a:endParaRPr>
          </a:p>
          <a:p>
            <a:endParaRPr lang="en-US" dirty="0"/>
          </a:p>
        </p:txBody>
      </p:sp>
      <p:sp>
        <p:nvSpPr>
          <p:cNvPr id="6" name="Rectangle 5"/>
          <p:cNvSpPr/>
          <p:nvPr/>
        </p:nvSpPr>
        <p:spPr>
          <a:xfrm>
            <a:off x="4130126" y="3986241"/>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7" name="Rectangle 6"/>
          <p:cNvSpPr/>
          <p:nvPr/>
        </p:nvSpPr>
        <p:spPr>
          <a:xfrm>
            <a:off x="2102834" y="2478650"/>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cxnSp>
        <p:nvCxnSpPr>
          <p:cNvPr id="8" name="Straight Arrow Connector 7"/>
          <p:cNvCxnSpPr>
            <a:stCxn id="7" idx="3"/>
            <a:endCxn id="12" idx="2"/>
          </p:cNvCxnSpPr>
          <p:nvPr/>
        </p:nvCxnSpPr>
        <p:spPr>
          <a:xfrm>
            <a:off x="2611351" y="3105834"/>
            <a:ext cx="1984661"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12" idx="4"/>
          </p:cNvCxnSpPr>
          <p:nvPr/>
        </p:nvCxnSpPr>
        <p:spPr>
          <a:xfrm flipV="1">
            <a:off x="4793388" y="3321724"/>
            <a:ext cx="1738" cy="664517"/>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652294" y="2478650"/>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ĥ</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1" name="Straight Arrow Connector 10"/>
          <p:cNvCxnSpPr>
            <a:stCxn id="12" idx="6"/>
            <a:endCxn id="10" idx="1"/>
          </p:cNvCxnSpPr>
          <p:nvPr/>
        </p:nvCxnSpPr>
        <p:spPr>
          <a:xfrm flipV="1">
            <a:off x="4994240" y="3105834"/>
            <a:ext cx="658054" cy="469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96012" y="2899323"/>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l-GR" sz="2800" dirty="0">
                <a:solidFill>
                  <a:prstClr val="white"/>
                </a:solidFill>
              </a:rPr>
              <a:t>σ</a:t>
            </a:r>
            <a:endParaRPr lang="en-US" sz="2800" dirty="0"/>
          </a:p>
        </p:txBody>
      </p:sp>
      <p:sp>
        <p:nvSpPr>
          <p:cNvPr id="13" name="Rectangle 12"/>
          <p:cNvSpPr/>
          <p:nvPr/>
        </p:nvSpPr>
        <p:spPr>
          <a:xfrm>
            <a:off x="9210340" y="2478650"/>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cxnSp>
        <p:nvCxnSpPr>
          <p:cNvPr id="19" name="Elbow Connector 18"/>
          <p:cNvCxnSpPr>
            <a:stCxn id="7" idx="0"/>
            <a:endCxn id="22" idx="0"/>
          </p:cNvCxnSpPr>
          <p:nvPr/>
        </p:nvCxnSpPr>
        <p:spPr>
          <a:xfrm rot="16200000" flipH="1">
            <a:off x="5267225" y="-431483"/>
            <a:ext cx="415983" cy="6236249"/>
          </a:xfrm>
          <a:prstGeom prst="bentConnector3">
            <a:avLst>
              <a:gd name="adj1" fmla="val -54954"/>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059704" y="2008318"/>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z</a:t>
            </a:r>
            <a:r>
              <a:rPr lang="en-US" sz="3200" baseline="-25000" dirty="0" smtClean="0"/>
              <a:t>1</a:t>
            </a:r>
            <a:endParaRPr lang="en-US" sz="3200" baseline="-25000" dirty="0"/>
          </a:p>
        </p:txBody>
      </p:sp>
      <p:sp>
        <p:nvSpPr>
          <p:cNvPr id="22" name="Oval 21"/>
          <p:cNvSpPr/>
          <p:nvPr/>
        </p:nvSpPr>
        <p:spPr>
          <a:xfrm>
            <a:off x="8394228" y="2894633"/>
            <a:ext cx="398228" cy="422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sz="2800" dirty="0" smtClean="0">
                <a:solidFill>
                  <a:prstClr val="white"/>
                </a:solidFill>
              </a:rPr>
              <a:t>+</a:t>
            </a:r>
            <a:endParaRPr lang="en-US" sz="2800" dirty="0"/>
          </a:p>
        </p:txBody>
      </p:sp>
      <p:cxnSp>
        <p:nvCxnSpPr>
          <p:cNvPr id="27" name="Elbow Connector 26"/>
          <p:cNvCxnSpPr>
            <a:stCxn id="10" idx="2"/>
            <a:endCxn id="22" idx="4"/>
          </p:cNvCxnSpPr>
          <p:nvPr/>
        </p:nvCxnSpPr>
        <p:spPr>
          <a:xfrm rot="5400000" flipH="1" flipV="1">
            <a:off x="7041955" y="2181631"/>
            <a:ext cx="415984" cy="2686789"/>
          </a:xfrm>
          <a:prstGeom prst="bentConnector3">
            <a:avLst>
              <a:gd name="adj1" fmla="val -54954"/>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42861" y="3653982"/>
            <a:ext cx="1233483"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1-z</a:t>
            </a:r>
            <a:r>
              <a:rPr lang="en-US" sz="3200" baseline="-25000" dirty="0" smtClean="0"/>
              <a:t>1</a:t>
            </a:r>
            <a:endParaRPr lang="en-US" sz="3200" baseline="-25000" dirty="0"/>
          </a:p>
        </p:txBody>
      </p:sp>
      <p:cxnSp>
        <p:nvCxnSpPr>
          <p:cNvPr id="29" name="Straight Arrow Connector 28"/>
          <p:cNvCxnSpPr>
            <a:stCxn id="22" idx="6"/>
            <a:endCxn id="13" idx="1"/>
          </p:cNvCxnSpPr>
          <p:nvPr/>
        </p:nvCxnSpPr>
        <p:spPr>
          <a:xfrm>
            <a:off x="8792456" y="3105834"/>
            <a:ext cx="417884" cy="0"/>
          </a:xfrm>
          <a:prstGeom prst="straightConnector1">
            <a:avLst/>
          </a:prstGeom>
          <a:ln w="3492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391988" y="2803975"/>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a:t>
            </a:r>
            <a:r>
              <a:rPr lang="en-US" sz="3200" baseline="-25000" dirty="0" smtClean="0"/>
              <a:t>1</a:t>
            </a:r>
            <a:endParaRPr lang="en-US" sz="3200" baseline="-25000" dirty="0"/>
          </a:p>
        </p:txBody>
      </p:sp>
      <p:sp>
        <p:nvSpPr>
          <p:cNvPr id="33" name="TextBox 32"/>
          <p:cNvSpPr txBox="1"/>
          <p:nvPr/>
        </p:nvSpPr>
        <p:spPr>
          <a:xfrm>
            <a:off x="448235" y="4769224"/>
            <a:ext cx="10972800" cy="523220"/>
          </a:xfrm>
          <a:prstGeom prst="rect">
            <a:avLst/>
          </a:prstGeom>
          <a:noFill/>
        </p:spPr>
        <p:txBody>
          <a:bodyPr wrap="square" rtlCol="0">
            <a:spAutoFit/>
          </a:bodyPr>
          <a:lstStyle/>
          <a:p>
            <a:r>
              <a:rPr lang="en-US" sz="2800" dirty="0" smtClean="0"/>
              <a:t>Chung et al. (2014) reports comparable performance to LSTM</a:t>
            </a:r>
            <a:endParaRPr lang="en-US" sz="2800" dirty="0"/>
          </a:p>
        </p:txBody>
      </p:sp>
    </p:spTree>
    <p:extLst>
      <p:ext uri="{BB962C8B-B14F-4D97-AF65-F5344CB8AC3E}">
        <p14:creationId xmlns:p14="http://schemas.microsoft.com/office/powerpoint/2010/main" val="8975426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244633" y="2125516"/>
            <a:ext cx="1631577" cy="1525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Related Architectures: Tree LSTMs</a:t>
            </a:r>
            <a:endParaRPr lang="en-US" dirty="0"/>
          </a:p>
        </p:txBody>
      </p:sp>
      <p:sp>
        <p:nvSpPr>
          <p:cNvPr id="3" name="Slide Number Placeholder 2"/>
          <p:cNvSpPr>
            <a:spLocks noGrp="1"/>
          </p:cNvSpPr>
          <p:nvPr>
            <p:ph type="sldNum" sz="quarter" idx="4294967295"/>
          </p:nvPr>
        </p:nvSpPr>
        <p:spPr>
          <a:xfrm>
            <a:off x="10880725" y="6459538"/>
            <a:ext cx="1311275" cy="365125"/>
          </a:xfrm>
          <a:prstGeom prst="rect">
            <a:avLst/>
          </a:prstGeom>
        </p:spPr>
        <p:txBody>
          <a:bodyPr/>
          <a:lstStyle/>
          <a:p>
            <a:fld id="{4FAB73BC-B049-4115-A692-8D63A059BFB8}" type="slidenum">
              <a:rPr lang="en-US" smtClean="0"/>
              <a:t>51</a:t>
            </a:fld>
            <a:endParaRPr lang="en-US" dirty="0"/>
          </a:p>
        </p:txBody>
      </p:sp>
      <p:sp>
        <p:nvSpPr>
          <p:cNvPr id="4" name="Rectangle 3"/>
          <p:cNvSpPr/>
          <p:nvPr/>
        </p:nvSpPr>
        <p:spPr>
          <a:xfrm>
            <a:off x="3162619" y="2252421"/>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a:solidFill>
                  <a:schemeClr val="accent1">
                    <a:lumMod val="50000"/>
                  </a:schemeClr>
                </a:solidFill>
              </a:rPr>
              <a:t>0</a:t>
            </a:r>
          </a:p>
        </p:txBody>
      </p:sp>
      <p:sp>
        <p:nvSpPr>
          <p:cNvPr id="5" name="Rectangle 4"/>
          <p:cNvSpPr/>
          <p:nvPr/>
        </p:nvSpPr>
        <p:spPr>
          <a:xfrm>
            <a:off x="2423774" y="2252421"/>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c</a:t>
            </a:r>
            <a:r>
              <a:rPr lang="en-US" sz="2800" baseline="-25000" dirty="0" smtClean="0">
                <a:solidFill>
                  <a:schemeClr val="accent1">
                    <a:lumMod val="50000"/>
                  </a:schemeClr>
                </a:solidFill>
              </a:rPr>
              <a:t>0</a:t>
            </a:r>
            <a:endParaRPr lang="en-US" sz="2800" baseline="-25000" dirty="0">
              <a:solidFill>
                <a:schemeClr val="accent1">
                  <a:lumMod val="50000"/>
                </a:schemeClr>
              </a:solidFill>
            </a:endParaRPr>
          </a:p>
        </p:txBody>
      </p:sp>
      <p:sp>
        <p:nvSpPr>
          <p:cNvPr id="7" name="Rounded Rectangle 6"/>
          <p:cNvSpPr/>
          <p:nvPr/>
        </p:nvSpPr>
        <p:spPr>
          <a:xfrm>
            <a:off x="2266022" y="4370305"/>
            <a:ext cx="1631577" cy="1525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84008" y="4497210"/>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9" name="Rectangle 8"/>
          <p:cNvSpPr/>
          <p:nvPr/>
        </p:nvSpPr>
        <p:spPr>
          <a:xfrm>
            <a:off x="2445163" y="4497210"/>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c</a:t>
            </a:r>
            <a:r>
              <a:rPr lang="en-US" sz="2800" baseline="-25000" dirty="0" smtClean="0">
                <a:solidFill>
                  <a:schemeClr val="accent1">
                    <a:lumMod val="50000"/>
                  </a:schemeClr>
                </a:solidFill>
              </a:rPr>
              <a:t>1</a:t>
            </a:r>
            <a:endParaRPr lang="en-US" sz="2800" baseline="-25000" dirty="0">
              <a:solidFill>
                <a:schemeClr val="accent1">
                  <a:lumMod val="50000"/>
                </a:schemeClr>
              </a:solidFill>
            </a:endParaRPr>
          </a:p>
        </p:txBody>
      </p:sp>
      <p:sp>
        <p:nvSpPr>
          <p:cNvPr id="10" name="Rectangle 9"/>
          <p:cNvSpPr/>
          <p:nvPr/>
        </p:nvSpPr>
        <p:spPr>
          <a:xfrm>
            <a:off x="2549686" y="3795829"/>
            <a:ext cx="1326524" cy="429956"/>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dirty="0" smtClean="0">
                <a:solidFill>
                  <a:schemeClr val="accent1">
                    <a:lumMod val="50000"/>
                  </a:schemeClr>
                </a:solidFill>
              </a:rPr>
              <a:t>x</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sp>
        <p:nvSpPr>
          <p:cNvPr id="11" name="Rounded Rectangle 10"/>
          <p:cNvSpPr/>
          <p:nvPr/>
        </p:nvSpPr>
        <p:spPr>
          <a:xfrm>
            <a:off x="7127771" y="3247912"/>
            <a:ext cx="2733403" cy="153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03253" y="338362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h</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sp>
        <p:nvSpPr>
          <p:cNvPr id="13" name="Rectangle 12"/>
          <p:cNvSpPr/>
          <p:nvPr/>
        </p:nvSpPr>
        <p:spPr>
          <a:xfrm>
            <a:off x="7306913" y="3374816"/>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c</a:t>
            </a:r>
            <a:r>
              <a:rPr lang="en-US" sz="2800" baseline="-25000" dirty="0" smtClean="0">
                <a:solidFill>
                  <a:schemeClr val="accent1">
                    <a:lumMod val="50000"/>
                  </a:schemeClr>
                </a:solidFill>
              </a:rPr>
              <a:t>2</a:t>
            </a:r>
            <a:endParaRPr lang="en-US" sz="2800" baseline="-25000" dirty="0">
              <a:solidFill>
                <a:schemeClr val="accent1">
                  <a:lumMod val="50000"/>
                </a:schemeClr>
              </a:solidFill>
            </a:endParaRPr>
          </a:p>
        </p:txBody>
      </p:sp>
      <p:sp>
        <p:nvSpPr>
          <p:cNvPr id="15" name="Rectangle 14"/>
          <p:cNvSpPr/>
          <p:nvPr/>
        </p:nvSpPr>
        <p:spPr>
          <a:xfrm>
            <a:off x="4728521" y="3383623"/>
            <a:ext cx="508517" cy="1254368"/>
          </a:xfrm>
          <a:prstGeom prst="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accent1">
                    <a:lumMod val="50000"/>
                  </a:schemeClr>
                </a:solidFill>
              </a:rPr>
              <a:t>u</a:t>
            </a:r>
            <a:r>
              <a:rPr lang="en-US" sz="2800" baseline="-25000" dirty="0">
                <a:solidFill>
                  <a:schemeClr val="accent1">
                    <a:lumMod val="50000"/>
                  </a:schemeClr>
                </a:solidFill>
              </a:rPr>
              <a:t>2</a:t>
            </a:r>
          </a:p>
        </p:txBody>
      </p:sp>
      <p:cxnSp>
        <p:nvCxnSpPr>
          <p:cNvPr id="18" name="Elbow Connector 17"/>
          <p:cNvCxnSpPr>
            <a:stCxn id="4" idx="3"/>
            <a:endCxn id="15" idx="1"/>
          </p:cNvCxnSpPr>
          <p:nvPr/>
        </p:nvCxnSpPr>
        <p:spPr>
          <a:xfrm>
            <a:off x="3671136" y="2879605"/>
            <a:ext cx="1057385" cy="1131202"/>
          </a:xfrm>
          <a:prstGeom prst="bentConnector3">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3"/>
            <a:endCxn id="15" idx="1"/>
          </p:cNvCxnSpPr>
          <p:nvPr/>
        </p:nvCxnSpPr>
        <p:spPr>
          <a:xfrm flipV="1">
            <a:off x="3692525" y="4010807"/>
            <a:ext cx="1035996" cy="1113587"/>
          </a:xfrm>
          <a:prstGeom prst="bentConnector3">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3"/>
            <a:endCxn id="15" idx="1"/>
          </p:cNvCxnSpPr>
          <p:nvPr/>
        </p:nvCxnSpPr>
        <p:spPr>
          <a:xfrm>
            <a:off x="3876210" y="4010807"/>
            <a:ext cx="852311"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0"/>
            <a:endCxn id="13" idx="0"/>
          </p:cNvCxnSpPr>
          <p:nvPr/>
        </p:nvCxnSpPr>
        <p:spPr>
          <a:xfrm rot="16200000" flipH="1">
            <a:off x="4558404" y="372049"/>
            <a:ext cx="1122395" cy="4883139"/>
          </a:xfrm>
          <a:prstGeom prst="bentConnector3">
            <a:avLst>
              <a:gd name="adj1" fmla="val -20367"/>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9" idx="2"/>
            <a:endCxn id="13" idx="2"/>
          </p:cNvCxnSpPr>
          <p:nvPr/>
        </p:nvCxnSpPr>
        <p:spPr>
          <a:xfrm rot="5400000" flipH="1" flipV="1">
            <a:off x="4569100" y="2759506"/>
            <a:ext cx="1122394" cy="4861750"/>
          </a:xfrm>
          <a:prstGeom prst="bentConnector3">
            <a:avLst>
              <a:gd name="adj1" fmla="val -20367"/>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7815430" y="4010807"/>
            <a:ext cx="1287823"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3"/>
            <a:endCxn id="13" idx="1"/>
          </p:cNvCxnSpPr>
          <p:nvPr/>
        </p:nvCxnSpPr>
        <p:spPr>
          <a:xfrm flipV="1">
            <a:off x="5237038" y="4002000"/>
            <a:ext cx="2069875" cy="8807"/>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779069" y="3686472"/>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i</a:t>
            </a:r>
            <a:endParaRPr lang="en-US" sz="3200" baseline="-25000" dirty="0"/>
          </a:p>
        </p:txBody>
      </p:sp>
      <p:sp>
        <p:nvSpPr>
          <p:cNvPr id="14" name="Rectangle 13"/>
          <p:cNvSpPr/>
          <p:nvPr/>
        </p:nvSpPr>
        <p:spPr>
          <a:xfrm>
            <a:off x="8177514" y="3686471"/>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a:t>
            </a:r>
            <a:endParaRPr lang="en-US" sz="3200" baseline="-25000" dirty="0"/>
          </a:p>
        </p:txBody>
      </p:sp>
      <p:sp>
        <p:nvSpPr>
          <p:cNvPr id="38" name="Rectangle 37"/>
          <p:cNvSpPr/>
          <p:nvPr/>
        </p:nvSpPr>
        <p:spPr>
          <a:xfrm>
            <a:off x="5779069" y="5708599"/>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f</a:t>
            </a:r>
            <a:endParaRPr lang="en-US" sz="3200" baseline="-25000" dirty="0"/>
          </a:p>
        </p:txBody>
      </p:sp>
      <p:sp>
        <p:nvSpPr>
          <p:cNvPr id="39" name="Rectangle 38"/>
          <p:cNvSpPr/>
          <p:nvPr/>
        </p:nvSpPr>
        <p:spPr>
          <a:xfrm>
            <a:off x="5779069" y="1753497"/>
            <a:ext cx="663388" cy="603716"/>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f</a:t>
            </a:r>
            <a:endParaRPr lang="en-US" sz="3200" baseline="-25000" dirty="0"/>
          </a:p>
        </p:txBody>
      </p:sp>
      <p:sp>
        <p:nvSpPr>
          <p:cNvPr id="40" name="TextBox 39"/>
          <p:cNvSpPr txBox="1"/>
          <p:nvPr/>
        </p:nvSpPr>
        <p:spPr>
          <a:xfrm>
            <a:off x="9178557" y="5928370"/>
            <a:ext cx="2819806" cy="369332"/>
          </a:xfrm>
          <a:prstGeom prst="rect">
            <a:avLst/>
          </a:prstGeom>
          <a:noFill/>
        </p:spPr>
        <p:txBody>
          <a:bodyPr wrap="square" rtlCol="0">
            <a:spAutoFit/>
          </a:bodyPr>
          <a:lstStyle/>
          <a:p>
            <a:r>
              <a:rPr lang="en-US" dirty="0" smtClean="0">
                <a:solidFill>
                  <a:schemeClr val="bg2">
                    <a:lumMod val="25000"/>
                  </a:schemeClr>
                </a:solidFill>
              </a:rPr>
              <a:t>Tai, </a:t>
            </a:r>
            <a:r>
              <a:rPr lang="en-US" dirty="0" err="1" smtClean="0">
                <a:solidFill>
                  <a:schemeClr val="bg2">
                    <a:lumMod val="25000"/>
                  </a:schemeClr>
                </a:solidFill>
              </a:rPr>
              <a:t>Socher</a:t>
            </a:r>
            <a:r>
              <a:rPr lang="en-US" dirty="0" smtClean="0">
                <a:solidFill>
                  <a:schemeClr val="bg2">
                    <a:lumMod val="25000"/>
                  </a:schemeClr>
                </a:solidFill>
              </a:rPr>
              <a:t>, Manning 2015</a:t>
            </a:r>
            <a:endParaRPr lang="en-US" dirty="0">
              <a:solidFill>
                <a:schemeClr val="bg2">
                  <a:lumMod val="25000"/>
                </a:schemeClr>
              </a:solidFill>
            </a:endParaRPr>
          </a:p>
        </p:txBody>
      </p:sp>
    </p:spTree>
    <p:extLst>
      <p:ext uri="{BB962C8B-B14F-4D97-AF65-F5344CB8AC3E}">
        <p14:creationId xmlns:p14="http://schemas.microsoft.com/office/powerpoint/2010/main" val="1518243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Cats’ Brains and CNNs</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2050" name="Picture 2" descr="http://cubiclebot.com/wp-content/uploads/2015/07/cat-cucumb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667" y="2082338"/>
            <a:ext cx="4343400" cy="28860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79963" y="1674055"/>
            <a:ext cx="6602437" cy="4832092"/>
          </a:xfrm>
          <a:prstGeom prst="rect">
            <a:avLst/>
          </a:prstGeom>
          <a:noFill/>
        </p:spPr>
        <p:txBody>
          <a:bodyPr wrap="square" rtlCol="0">
            <a:spAutoFit/>
          </a:bodyPr>
          <a:lstStyle/>
          <a:p>
            <a:r>
              <a:rPr lang="en-US" sz="2800" dirty="0" smtClean="0"/>
              <a:t>With the exception of distinguishing cucumbers from deadly snakes, cats’ brains are really good at image classification. </a:t>
            </a:r>
          </a:p>
          <a:p>
            <a:endParaRPr lang="en-US" sz="2800" dirty="0" smtClean="0"/>
          </a:p>
          <a:p>
            <a:r>
              <a:rPr lang="en-US" sz="2800" dirty="0" smtClean="0"/>
              <a:t>Yann </a:t>
            </a:r>
            <a:r>
              <a:rPr lang="en-US" sz="2800" dirty="0" err="1" smtClean="0"/>
              <a:t>LeCun</a:t>
            </a:r>
            <a:r>
              <a:rPr lang="en-US" sz="2800" dirty="0" smtClean="0"/>
              <a:t> et al. (1998) found that a </a:t>
            </a:r>
            <a:r>
              <a:rPr lang="en-US" sz="2800" dirty="0" smtClean="0"/>
              <a:t>neural network </a:t>
            </a:r>
            <a:r>
              <a:rPr lang="en-US" sz="2800" dirty="0" smtClean="0"/>
              <a:t>that works like a cat’s visual cortex was good at digit classification. </a:t>
            </a:r>
          </a:p>
          <a:p>
            <a:endParaRPr lang="en-US" sz="2800" dirty="0" smtClean="0"/>
          </a:p>
          <a:p>
            <a:r>
              <a:rPr lang="en-US" sz="2800" dirty="0" smtClean="0"/>
              <a:t>When machines got powerful enough, it also turned out to be great at image classification</a:t>
            </a:r>
            <a:r>
              <a:rPr lang="en-US" sz="2800" dirty="0"/>
              <a:t>. (</a:t>
            </a:r>
            <a:r>
              <a:rPr lang="en-US" sz="2800" dirty="0" err="1" smtClean="0"/>
              <a:t>Krizhevsky</a:t>
            </a:r>
            <a:r>
              <a:rPr lang="en-US" sz="2800" dirty="0" smtClean="0"/>
              <a:t> et al. 2012)  </a:t>
            </a:r>
          </a:p>
        </p:txBody>
      </p:sp>
      <p:sp>
        <p:nvSpPr>
          <p:cNvPr id="5" name="TextBox 4"/>
          <p:cNvSpPr txBox="1"/>
          <p:nvPr/>
        </p:nvSpPr>
        <p:spPr>
          <a:xfrm>
            <a:off x="274841" y="5004204"/>
            <a:ext cx="4471052" cy="646331"/>
          </a:xfrm>
          <a:prstGeom prst="rect">
            <a:avLst/>
          </a:prstGeom>
          <a:noFill/>
        </p:spPr>
        <p:txBody>
          <a:bodyPr wrap="square" rtlCol="0">
            <a:spAutoFit/>
          </a:bodyPr>
          <a:lstStyle/>
          <a:p>
            <a:r>
              <a:rPr lang="en-US" dirty="0"/>
              <a:t>(</a:t>
            </a:r>
            <a:r>
              <a:rPr lang="en-US" dirty="0" smtClean="0"/>
              <a:t>Don’t do this to your cat. </a:t>
            </a:r>
          </a:p>
          <a:p>
            <a:r>
              <a:rPr lang="en-US" dirty="0" smtClean="0"/>
              <a:t>It can traumatize them.)</a:t>
            </a:r>
            <a:endParaRPr lang="en-US" dirty="0"/>
          </a:p>
        </p:txBody>
      </p:sp>
    </p:spTree>
    <p:extLst>
      <p:ext uri="{BB962C8B-B14F-4D97-AF65-F5344CB8AC3E}">
        <p14:creationId xmlns:p14="http://schemas.microsoft.com/office/powerpoint/2010/main" val="11814317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92172" y="4811151"/>
            <a:ext cx="1997613" cy="745587"/>
          </a:xfrm>
          <a:prstGeom prst="rect">
            <a:avLst/>
          </a:prstGeom>
          <a:solidFill>
            <a:srgbClr val="0099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Basic Idea of CNNs</a:t>
            </a:r>
            <a:endParaRPr lang="en-US" dirty="0"/>
          </a:p>
        </p:txBody>
      </p:sp>
      <p:sp>
        <p:nvSpPr>
          <p:cNvPr id="4" name="Oval 3"/>
          <p:cNvSpPr/>
          <p:nvPr/>
        </p:nvSpPr>
        <p:spPr>
          <a:xfrm>
            <a:off x="4318781" y="4951828"/>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168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6459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3749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01040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117058" y="4951826"/>
            <a:ext cx="1955409" cy="461665"/>
          </a:xfrm>
          <a:prstGeom prst="rect">
            <a:avLst/>
          </a:prstGeom>
          <a:noFill/>
        </p:spPr>
        <p:txBody>
          <a:bodyPr wrap="square" rtlCol="0">
            <a:spAutoFit/>
          </a:bodyPr>
          <a:lstStyle/>
          <a:p>
            <a:r>
              <a:rPr lang="en-US" sz="2400" dirty="0" smtClean="0"/>
              <a:t>Input</a:t>
            </a:r>
            <a:endParaRPr lang="en-US" sz="2400" dirty="0"/>
          </a:p>
        </p:txBody>
      </p:sp>
      <p:grpSp>
        <p:nvGrpSpPr>
          <p:cNvPr id="20" name="Group 19"/>
          <p:cNvGrpSpPr/>
          <p:nvPr/>
        </p:nvGrpSpPr>
        <p:grpSpPr>
          <a:xfrm>
            <a:off x="4524521" y="4128869"/>
            <a:ext cx="1345810" cy="822959"/>
            <a:chOff x="4524521" y="4128869"/>
            <a:chExt cx="1345810" cy="822959"/>
          </a:xfrm>
        </p:grpSpPr>
        <p:sp>
          <p:nvSpPr>
            <p:cNvPr id="11" name="Oval 10"/>
            <p:cNvSpPr/>
            <p:nvPr/>
          </p:nvSpPr>
          <p:spPr>
            <a:xfrm>
              <a:off x="4991686" y="4128869"/>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4" idx="0"/>
              <a:endCxn id="11" idx="3"/>
            </p:cNvCxnSpPr>
            <p:nvPr/>
          </p:nvCxnSpPr>
          <p:spPr>
            <a:xfrm flipV="1">
              <a:off x="4524521" y="4477087"/>
              <a:ext cx="527425" cy="4747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5" idx="0"/>
              <a:endCxn id="11" idx="4"/>
            </p:cNvCxnSpPr>
            <p:nvPr/>
          </p:nvCxnSpPr>
          <p:spPr>
            <a:xfrm flipV="1">
              <a:off x="5197426" y="4536832"/>
              <a:ext cx="0" cy="414995"/>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6" idx="0"/>
              <a:endCxn id="11" idx="5"/>
            </p:cNvCxnSpPr>
            <p:nvPr/>
          </p:nvCxnSpPr>
          <p:spPr>
            <a:xfrm flipH="1" flipV="1">
              <a:off x="5342906" y="4477087"/>
              <a:ext cx="527425" cy="474739"/>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8117057" y="4128869"/>
            <a:ext cx="1955409" cy="461665"/>
          </a:xfrm>
          <a:prstGeom prst="rect">
            <a:avLst/>
          </a:prstGeom>
          <a:noFill/>
        </p:spPr>
        <p:txBody>
          <a:bodyPr wrap="square" rtlCol="0">
            <a:spAutoFit/>
          </a:bodyPr>
          <a:lstStyle/>
          <a:p>
            <a:r>
              <a:rPr lang="en-US" sz="2400" dirty="0" smtClean="0"/>
              <a:t>Hidden layer</a:t>
            </a:r>
            <a:endParaRPr lang="en-US" sz="2400" dirty="0"/>
          </a:p>
        </p:txBody>
      </p:sp>
    </p:spTree>
    <p:extLst>
      <p:ext uri="{BB962C8B-B14F-4D97-AF65-F5344CB8AC3E}">
        <p14:creationId xmlns:p14="http://schemas.microsoft.com/office/powerpoint/2010/main" val="403001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92172" y="4811151"/>
            <a:ext cx="1997613" cy="745587"/>
          </a:xfrm>
          <a:prstGeom prst="rect">
            <a:avLst/>
          </a:prstGeom>
          <a:solidFill>
            <a:srgbClr val="0099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Basic Idea of CNNs</a:t>
            </a:r>
            <a:endParaRPr lang="en-US" dirty="0"/>
          </a:p>
        </p:txBody>
      </p:sp>
      <p:sp>
        <p:nvSpPr>
          <p:cNvPr id="4" name="Oval 3"/>
          <p:cNvSpPr/>
          <p:nvPr/>
        </p:nvSpPr>
        <p:spPr>
          <a:xfrm>
            <a:off x="4318781" y="4951828"/>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168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6459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3749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01040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117058" y="4951826"/>
            <a:ext cx="1955409" cy="461665"/>
          </a:xfrm>
          <a:prstGeom prst="rect">
            <a:avLst/>
          </a:prstGeom>
          <a:noFill/>
        </p:spPr>
        <p:txBody>
          <a:bodyPr wrap="square" rtlCol="0">
            <a:spAutoFit/>
          </a:bodyPr>
          <a:lstStyle/>
          <a:p>
            <a:r>
              <a:rPr lang="en-US" sz="2400" dirty="0" smtClean="0"/>
              <a:t>Input</a:t>
            </a:r>
            <a:endParaRPr lang="en-US" sz="2400" dirty="0"/>
          </a:p>
        </p:txBody>
      </p:sp>
      <p:grpSp>
        <p:nvGrpSpPr>
          <p:cNvPr id="20" name="Group 19"/>
          <p:cNvGrpSpPr/>
          <p:nvPr/>
        </p:nvGrpSpPr>
        <p:grpSpPr>
          <a:xfrm>
            <a:off x="4524521" y="4128869"/>
            <a:ext cx="1345810" cy="822959"/>
            <a:chOff x="4524521" y="4128869"/>
            <a:chExt cx="1345810" cy="822959"/>
          </a:xfrm>
        </p:grpSpPr>
        <p:sp>
          <p:nvSpPr>
            <p:cNvPr id="11" name="Oval 10"/>
            <p:cNvSpPr/>
            <p:nvPr/>
          </p:nvSpPr>
          <p:spPr>
            <a:xfrm>
              <a:off x="4991686" y="4128869"/>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4" idx="0"/>
              <a:endCxn id="11" idx="3"/>
            </p:cNvCxnSpPr>
            <p:nvPr/>
          </p:nvCxnSpPr>
          <p:spPr>
            <a:xfrm flipV="1">
              <a:off x="4524521" y="4477087"/>
              <a:ext cx="527425" cy="4747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5" idx="0"/>
              <a:endCxn id="11" idx="4"/>
            </p:cNvCxnSpPr>
            <p:nvPr/>
          </p:nvCxnSpPr>
          <p:spPr>
            <a:xfrm flipV="1">
              <a:off x="5197426" y="4536832"/>
              <a:ext cx="0" cy="414995"/>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6" idx="0"/>
              <a:endCxn id="11" idx="5"/>
            </p:cNvCxnSpPr>
            <p:nvPr/>
          </p:nvCxnSpPr>
          <p:spPr>
            <a:xfrm flipH="1" flipV="1">
              <a:off x="5342906" y="4477087"/>
              <a:ext cx="527425" cy="474739"/>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5197426" y="4128867"/>
            <a:ext cx="1345810" cy="822960"/>
            <a:chOff x="5197426" y="4128867"/>
            <a:chExt cx="1345810" cy="822960"/>
          </a:xfrm>
        </p:grpSpPr>
        <p:sp>
          <p:nvSpPr>
            <p:cNvPr id="12" name="Oval 11"/>
            <p:cNvSpPr/>
            <p:nvPr/>
          </p:nvSpPr>
          <p:spPr>
            <a:xfrm>
              <a:off x="5664591" y="412886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5" idx="0"/>
              <a:endCxn id="12" idx="3"/>
            </p:cNvCxnSpPr>
            <p:nvPr/>
          </p:nvCxnSpPr>
          <p:spPr>
            <a:xfrm flipV="1">
              <a:off x="5197426" y="4477085"/>
              <a:ext cx="527425" cy="474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6" idx="0"/>
              <a:endCxn id="12" idx="4"/>
            </p:cNvCxnSpPr>
            <p:nvPr/>
          </p:nvCxnSpPr>
          <p:spPr>
            <a:xfrm flipV="1">
              <a:off x="5870331" y="4536830"/>
              <a:ext cx="0" cy="414996"/>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 idx="0"/>
              <a:endCxn id="12" idx="5"/>
            </p:cNvCxnSpPr>
            <p:nvPr/>
          </p:nvCxnSpPr>
          <p:spPr>
            <a:xfrm flipH="1" flipV="1">
              <a:off x="6015811" y="4477085"/>
              <a:ext cx="527425" cy="474742"/>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sp>
        <p:nvSpPr>
          <p:cNvPr id="24" name="TextBox 23"/>
          <p:cNvSpPr txBox="1"/>
          <p:nvPr/>
        </p:nvSpPr>
        <p:spPr>
          <a:xfrm>
            <a:off x="8117057" y="4128869"/>
            <a:ext cx="1955409" cy="461665"/>
          </a:xfrm>
          <a:prstGeom prst="rect">
            <a:avLst/>
          </a:prstGeom>
          <a:noFill/>
        </p:spPr>
        <p:txBody>
          <a:bodyPr wrap="square" rtlCol="0">
            <a:spAutoFit/>
          </a:bodyPr>
          <a:lstStyle/>
          <a:p>
            <a:r>
              <a:rPr lang="en-US" sz="2400" dirty="0" smtClean="0"/>
              <a:t>Hidden layer</a:t>
            </a:r>
            <a:endParaRPr lang="en-US" sz="2400" dirty="0"/>
          </a:p>
        </p:txBody>
      </p:sp>
    </p:spTree>
    <p:extLst>
      <p:ext uri="{BB962C8B-B14F-4D97-AF65-F5344CB8AC3E}">
        <p14:creationId xmlns:p14="http://schemas.microsoft.com/office/powerpoint/2010/main" val="267586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25E-6 2.96296E-6 L 0.05573 2.96296E-6 " pathEditMode="relative" rAng="0" ptsTypes="AA">
                                      <p:cBhvr>
                                        <p:cTn id="6" dur="1000" fill="hold"/>
                                        <p:tgtEl>
                                          <p:spTgt spid="10"/>
                                        </p:tgtEl>
                                        <p:attrNameLst>
                                          <p:attrName>ppt_x</p:attrName>
                                          <p:attrName>ppt_y</p:attrName>
                                        </p:attrNameLst>
                                      </p:cBhvr>
                                      <p:rCtr x="2786"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60972" y="4809864"/>
            <a:ext cx="1997613" cy="745587"/>
          </a:xfrm>
          <a:prstGeom prst="rect">
            <a:avLst/>
          </a:prstGeom>
          <a:solidFill>
            <a:srgbClr val="0099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Basic Idea of CNNs</a:t>
            </a:r>
            <a:endParaRPr lang="en-US" dirty="0"/>
          </a:p>
        </p:txBody>
      </p:sp>
      <p:sp>
        <p:nvSpPr>
          <p:cNvPr id="4" name="Oval 3"/>
          <p:cNvSpPr/>
          <p:nvPr/>
        </p:nvSpPr>
        <p:spPr>
          <a:xfrm>
            <a:off x="4318781" y="4951828"/>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168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6459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3749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01040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117058" y="4951826"/>
            <a:ext cx="1955409" cy="461665"/>
          </a:xfrm>
          <a:prstGeom prst="rect">
            <a:avLst/>
          </a:prstGeom>
          <a:noFill/>
        </p:spPr>
        <p:txBody>
          <a:bodyPr wrap="square" rtlCol="0">
            <a:spAutoFit/>
          </a:bodyPr>
          <a:lstStyle/>
          <a:p>
            <a:r>
              <a:rPr lang="en-US" sz="2400" dirty="0" smtClean="0"/>
              <a:t>Input</a:t>
            </a:r>
            <a:endParaRPr lang="en-US" sz="2400" dirty="0"/>
          </a:p>
        </p:txBody>
      </p:sp>
      <p:grpSp>
        <p:nvGrpSpPr>
          <p:cNvPr id="20" name="Group 19"/>
          <p:cNvGrpSpPr/>
          <p:nvPr/>
        </p:nvGrpSpPr>
        <p:grpSpPr>
          <a:xfrm>
            <a:off x="4524521" y="4128869"/>
            <a:ext cx="1345810" cy="822959"/>
            <a:chOff x="4524521" y="4128869"/>
            <a:chExt cx="1345810" cy="822959"/>
          </a:xfrm>
        </p:grpSpPr>
        <p:sp>
          <p:nvSpPr>
            <p:cNvPr id="11" name="Oval 10"/>
            <p:cNvSpPr/>
            <p:nvPr/>
          </p:nvSpPr>
          <p:spPr>
            <a:xfrm>
              <a:off x="4991686" y="4128869"/>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4" idx="0"/>
              <a:endCxn id="11" idx="3"/>
            </p:cNvCxnSpPr>
            <p:nvPr/>
          </p:nvCxnSpPr>
          <p:spPr>
            <a:xfrm flipV="1">
              <a:off x="4524521" y="4477087"/>
              <a:ext cx="527425" cy="4747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5" idx="0"/>
              <a:endCxn id="11" idx="4"/>
            </p:cNvCxnSpPr>
            <p:nvPr/>
          </p:nvCxnSpPr>
          <p:spPr>
            <a:xfrm flipV="1">
              <a:off x="5197426" y="4536832"/>
              <a:ext cx="0" cy="414995"/>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6" idx="0"/>
              <a:endCxn id="11" idx="5"/>
            </p:cNvCxnSpPr>
            <p:nvPr/>
          </p:nvCxnSpPr>
          <p:spPr>
            <a:xfrm flipH="1" flipV="1">
              <a:off x="5342906" y="4477087"/>
              <a:ext cx="527425" cy="474739"/>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5197426" y="4128867"/>
            <a:ext cx="1345810" cy="822960"/>
            <a:chOff x="5197426" y="4128867"/>
            <a:chExt cx="1345810" cy="822960"/>
          </a:xfrm>
        </p:grpSpPr>
        <p:sp>
          <p:nvSpPr>
            <p:cNvPr id="12" name="Oval 11"/>
            <p:cNvSpPr/>
            <p:nvPr/>
          </p:nvSpPr>
          <p:spPr>
            <a:xfrm>
              <a:off x="5664591" y="412886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5" idx="0"/>
              <a:endCxn id="12" idx="3"/>
            </p:cNvCxnSpPr>
            <p:nvPr/>
          </p:nvCxnSpPr>
          <p:spPr>
            <a:xfrm flipV="1">
              <a:off x="5197426" y="4477085"/>
              <a:ext cx="527425" cy="474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6" idx="0"/>
              <a:endCxn id="12" idx="4"/>
            </p:cNvCxnSpPr>
            <p:nvPr/>
          </p:nvCxnSpPr>
          <p:spPr>
            <a:xfrm flipV="1">
              <a:off x="5870331" y="4536830"/>
              <a:ext cx="0" cy="414996"/>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 idx="0"/>
              <a:endCxn id="12" idx="5"/>
            </p:cNvCxnSpPr>
            <p:nvPr/>
          </p:nvCxnSpPr>
          <p:spPr>
            <a:xfrm flipH="1" flipV="1">
              <a:off x="6015811" y="4477085"/>
              <a:ext cx="527425" cy="474742"/>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grpSp>
        <p:nvGrpSpPr>
          <p:cNvPr id="28" name="Group 27"/>
          <p:cNvGrpSpPr/>
          <p:nvPr/>
        </p:nvGrpSpPr>
        <p:grpSpPr>
          <a:xfrm>
            <a:off x="5870331" y="4128866"/>
            <a:ext cx="1345810" cy="822961"/>
            <a:chOff x="5870331" y="4128866"/>
            <a:chExt cx="1345810" cy="822961"/>
          </a:xfrm>
        </p:grpSpPr>
        <p:sp>
          <p:nvSpPr>
            <p:cNvPr id="13" name="Oval 12"/>
            <p:cNvSpPr/>
            <p:nvPr/>
          </p:nvSpPr>
          <p:spPr>
            <a:xfrm>
              <a:off x="6337496" y="412886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6" idx="0"/>
              <a:endCxn id="13" idx="3"/>
            </p:cNvCxnSpPr>
            <p:nvPr/>
          </p:nvCxnSpPr>
          <p:spPr>
            <a:xfrm flipV="1">
              <a:off x="5870331" y="4477084"/>
              <a:ext cx="527425" cy="474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0"/>
              <a:endCxn id="13" idx="4"/>
            </p:cNvCxnSpPr>
            <p:nvPr/>
          </p:nvCxnSpPr>
          <p:spPr>
            <a:xfrm flipV="1">
              <a:off x="6543236" y="4536829"/>
              <a:ext cx="0" cy="414998"/>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8" idx="0"/>
              <a:endCxn id="13" idx="5"/>
            </p:cNvCxnSpPr>
            <p:nvPr/>
          </p:nvCxnSpPr>
          <p:spPr>
            <a:xfrm flipH="1" flipV="1">
              <a:off x="6688716" y="4477084"/>
              <a:ext cx="527425" cy="474742"/>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8117057" y="4128869"/>
            <a:ext cx="1955409" cy="461665"/>
          </a:xfrm>
          <a:prstGeom prst="rect">
            <a:avLst/>
          </a:prstGeom>
          <a:noFill/>
        </p:spPr>
        <p:txBody>
          <a:bodyPr wrap="square" rtlCol="0">
            <a:spAutoFit/>
          </a:bodyPr>
          <a:lstStyle/>
          <a:p>
            <a:r>
              <a:rPr lang="en-US" sz="2400" dirty="0" smtClean="0"/>
              <a:t>Hidden layer</a:t>
            </a:r>
            <a:endParaRPr lang="en-US" sz="2400" dirty="0"/>
          </a:p>
        </p:txBody>
      </p:sp>
    </p:spTree>
    <p:extLst>
      <p:ext uri="{BB962C8B-B14F-4D97-AF65-F5344CB8AC3E}">
        <p14:creationId xmlns:p14="http://schemas.microsoft.com/office/powerpoint/2010/main" val="329443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04167E-6 4.44444E-6 L 0.05612 4.44444E-6 " pathEditMode="relative" rAng="0" ptsTypes="AA">
                                      <p:cBhvr>
                                        <p:cTn id="6" dur="1000" fill="hold"/>
                                        <p:tgtEl>
                                          <p:spTgt spid="10"/>
                                        </p:tgtEl>
                                        <p:attrNameLst>
                                          <p:attrName>ppt_x</p:attrName>
                                          <p:attrName>ppt_y</p:attrName>
                                        </p:attrNameLst>
                                      </p:cBhvr>
                                      <p:rCtr x="2799" y="0"/>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534048" y="4809864"/>
            <a:ext cx="1997613" cy="745587"/>
          </a:xfrm>
          <a:prstGeom prst="rect">
            <a:avLst/>
          </a:prstGeom>
          <a:solidFill>
            <a:srgbClr val="00999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Basic Idea of CNNs</a:t>
            </a:r>
            <a:endParaRPr lang="en-US" dirty="0"/>
          </a:p>
        </p:txBody>
      </p:sp>
      <p:sp>
        <p:nvSpPr>
          <p:cNvPr id="4" name="Oval 3"/>
          <p:cNvSpPr/>
          <p:nvPr/>
        </p:nvSpPr>
        <p:spPr>
          <a:xfrm>
            <a:off x="4318781" y="4951828"/>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99168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66459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37496" y="495182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010401" y="495182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117058" y="4951826"/>
            <a:ext cx="1955409" cy="461665"/>
          </a:xfrm>
          <a:prstGeom prst="rect">
            <a:avLst/>
          </a:prstGeom>
          <a:noFill/>
        </p:spPr>
        <p:txBody>
          <a:bodyPr wrap="square" rtlCol="0">
            <a:spAutoFit/>
          </a:bodyPr>
          <a:lstStyle/>
          <a:p>
            <a:r>
              <a:rPr lang="en-US" sz="2400" dirty="0" smtClean="0"/>
              <a:t>Input</a:t>
            </a:r>
            <a:endParaRPr lang="en-US" sz="2400" dirty="0"/>
          </a:p>
        </p:txBody>
      </p:sp>
      <p:grpSp>
        <p:nvGrpSpPr>
          <p:cNvPr id="20" name="Group 19"/>
          <p:cNvGrpSpPr/>
          <p:nvPr/>
        </p:nvGrpSpPr>
        <p:grpSpPr>
          <a:xfrm>
            <a:off x="4524521" y="4128869"/>
            <a:ext cx="1345810" cy="822959"/>
            <a:chOff x="4524521" y="4128869"/>
            <a:chExt cx="1345810" cy="822959"/>
          </a:xfrm>
        </p:grpSpPr>
        <p:sp>
          <p:nvSpPr>
            <p:cNvPr id="11" name="Oval 10"/>
            <p:cNvSpPr/>
            <p:nvPr/>
          </p:nvSpPr>
          <p:spPr>
            <a:xfrm>
              <a:off x="4991686" y="4128869"/>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4" idx="0"/>
              <a:endCxn id="11" idx="3"/>
            </p:cNvCxnSpPr>
            <p:nvPr/>
          </p:nvCxnSpPr>
          <p:spPr>
            <a:xfrm flipV="1">
              <a:off x="4524521" y="4477087"/>
              <a:ext cx="527425" cy="4747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5" idx="0"/>
              <a:endCxn id="11" idx="4"/>
            </p:cNvCxnSpPr>
            <p:nvPr/>
          </p:nvCxnSpPr>
          <p:spPr>
            <a:xfrm flipV="1">
              <a:off x="5197426" y="4536832"/>
              <a:ext cx="0" cy="414995"/>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6" idx="0"/>
              <a:endCxn id="11" idx="5"/>
            </p:cNvCxnSpPr>
            <p:nvPr/>
          </p:nvCxnSpPr>
          <p:spPr>
            <a:xfrm flipH="1" flipV="1">
              <a:off x="5342906" y="4477087"/>
              <a:ext cx="527425" cy="474739"/>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5197426" y="4128867"/>
            <a:ext cx="1345810" cy="822960"/>
            <a:chOff x="5197426" y="4128867"/>
            <a:chExt cx="1345810" cy="822960"/>
          </a:xfrm>
        </p:grpSpPr>
        <p:sp>
          <p:nvSpPr>
            <p:cNvPr id="12" name="Oval 11"/>
            <p:cNvSpPr/>
            <p:nvPr/>
          </p:nvSpPr>
          <p:spPr>
            <a:xfrm>
              <a:off x="5664591" y="4128867"/>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5" idx="0"/>
              <a:endCxn id="12" idx="3"/>
            </p:cNvCxnSpPr>
            <p:nvPr/>
          </p:nvCxnSpPr>
          <p:spPr>
            <a:xfrm flipV="1">
              <a:off x="5197426" y="4477085"/>
              <a:ext cx="527425" cy="474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6" idx="0"/>
              <a:endCxn id="12" idx="4"/>
            </p:cNvCxnSpPr>
            <p:nvPr/>
          </p:nvCxnSpPr>
          <p:spPr>
            <a:xfrm flipV="1">
              <a:off x="5870331" y="4536830"/>
              <a:ext cx="0" cy="414996"/>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 idx="0"/>
              <a:endCxn id="12" idx="5"/>
            </p:cNvCxnSpPr>
            <p:nvPr/>
          </p:nvCxnSpPr>
          <p:spPr>
            <a:xfrm flipH="1" flipV="1">
              <a:off x="6015811" y="4477085"/>
              <a:ext cx="527425" cy="474742"/>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grpSp>
        <p:nvGrpSpPr>
          <p:cNvPr id="28" name="Group 27"/>
          <p:cNvGrpSpPr/>
          <p:nvPr/>
        </p:nvGrpSpPr>
        <p:grpSpPr>
          <a:xfrm>
            <a:off x="5870331" y="4128866"/>
            <a:ext cx="1345810" cy="822961"/>
            <a:chOff x="5870331" y="4128866"/>
            <a:chExt cx="1345810" cy="822961"/>
          </a:xfrm>
        </p:grpSpPr>
        <p:sp>
          <p:nvSpPr>
            <p:cNvPr id="13" name="Oval 12"/>
            <p:cNvSpPr/>
            <p:nvPr/>
          </p:nvSpPr>
          <p:spPr>
            <a:xfrm>
              <a:off x="6337496" y="4128866"/>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6" idx="0"/>
              <a:endCxn id="13" idx="3"/>
            </p:cNvCxnSpPr>
            <p:nvPr/>
          </p:nvCxnSpPr>
          <p:spPr>
            <a:xfrm flipV="1">
              <a:off x="5870331" y="4477084"/>
              <a:ext cx="527425" cy="474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0"/>
              <a:endCxn id="13" idx="4"/>
            </p:cNvCxnSpPr>
            <p:nvPr/>
          </p:nvCxnSpPr>
          <p:spPr>
            <a:xfrm flipV="1">
              <a:off x="6543236" y="4536829"/>
              <a:ext cx="0" cy="414998"/>
            </a:xfrm>
            <a:prstGeom prst="straightConnector1">
              <a:avLst/>
            </a:prstGeom>
            <a:ln>
              <a:solidFill>
                <a:srgbClr val="CC0099"/>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8" idx="0"/>
              <a:endCxn id="13" idx="5"/>
            </p:cNvCxnSpPr>
            <p:nvPr/>
          </p:nvCxnSpPr>
          <p:spPr>
            <a:xfrm flipH="1" flipV="1">
              <a:off x="6688716" y="4477084"/>
              <a:ext cx="527425" cy="474742"/>
            </a:xfrm>
            <a:prstGeom prst="straightConnector1">
              <a:avLst/>
            </a:prstGeom>
            <a:ln>
              <a:solidFill>
                <a:srgbClr val="00CC00"/>
              </a:solidFill>
              <a:tailEnd type="triangle"/>
            </a:ln>
          </p:spPr>
          <p:style>
            <a:lnRef idx="2">
              <a:schemeClr val="dk1"/>
            </a:lnRef>
            <a:fillRef idx="0">
              <a:schemeClr val="dk1"/>
            </a:fillRef>
            <a:effectRef idx="1">
              <a:schemeClr val="dk1"/>
            </a:effectRef>
            <a:fontRef idx="minor">
              <a:schemeClr val="tx1"/>
            </a:fontRef>
          </p:style>
        </p:cxnSp>
      </p:grpSp>
      <p:sp>
        <p:nvSpPr>
          <p:cNvPr id="25" name="Oval 24"/>
          <p:cNvSpPr/>
          <p:nvPr/>
        </p:nvSpPr>
        <p:spPr>
          <a:xfrm>
            <a:off x="5664591" y="3305908"/>
            <a:ext cx="411480" cy="407963"/>
          </a:xfrm>
          <a:prstGeom prst="ellipse">
            <a:avLst/>
          </a:prstGeom>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11" idx="0"/>
            <a:endCxn id="25" idx="3"/>
          </p:cNvCxnSpPr>
          <p:nvPr/>
        </p:nvCxnSpPr>
        <p:spPr>
          <a:xfrm flipV="1">
            <a:off x="5197426" y="3654126"/>
            <a:ext cx="527425" cy="474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2" idx="0"/>
            <a:endCxn id="25" idx="4"/>
          </p:cNvCxnSpPr>
          <p:nvPr/>
        </p:nvCxnSpPr>
        <p:spPr>
          <a:xfrm flipV="1">
            <a:off x="5870331" y="3713871"/>
            <a:ext cx="0" cy="4149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3" idx="0"/>
            <a:endCxn id="25" idx="5"/>
          </p:cNvCxnSpPr>
          <p:nvPr/>
        </p:nvCxnSpPr>
        <p:spPr>
          <a:xfrm flipH="1" flipV="1">
            <a:off x="6015811" y="3654126"/>
            <a:ext cx="527425" cy="4747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8117057" y="4128869"/>
            <a:ext cx="1955409" cy="461665"/>
          </a:xfrm>
          <a:prstGeom prst="rect">
            <a:avLst/>
          </a:prstGeom>
          <a:noFill/>
        </p:spPr>
        <p:txBody>
          <a:bodyPr wrap="square" rtlCol="0">
            <a:spAutoFit/>
          </a:bodyPr>
          <a:lstStyle/>
          <a:p>
            <a:r>
              <a:rPr lang="en-US" sz="2400" dirty="0" smtClean="0"/>
              <a:t>Hidden layer</a:t>
            </a:r>
            <a:endParaRPr lang="en-US" sz="2400" dirty="0"/>
          </a:p>
        </p:txBody>
      </p:sp>
    </p:spTree>
    <p:extLst>
      <p:ext uri="{BB962C8B-B14F-4D97-AF65-F5344CB8AC3E}">
        <p14:creationId xmlns:p14="http://schemas.microsoft.com/office/powerpoint/2010/main" val="241832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sp>
        <p:nvSpPr>
          <p:cNvPr id="772" name="Rectangle 771"/>
          <p:cNvSpPr/>
          <p:nvPr/>
        </p:nvSpPr>
        <p:spPr>
          <a:xfrm>
            <a:off x="698687" y="2381853"/>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3" name="Rectangle 772"/>
          <p:cNvSpPr/>
          <p:nvPr/>
        </p:nvSpPr>
        <p:spPr>
          <a:xfrm>
            <a:off x="3885025" y="230065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97" name="Group 4096"/>
          <p:cNvGrpSpPr/>
          <p:nvPr/>
        </p:nvGrpSpPr>
        <p:grpSpPr>
          <a:xfrm>
            <a:off x="829986" y="2300653"/>
            <a:ext cx="3123619" cy="363580"/>
            <a:chOff x="829986" y="2300653"/>
            <a:chExt cx="3123619" cy="363580"/>
          </a:xfrm>
        </p:grpSpPr>
        <p:cxnSp>
          <p:nvCxnSpPr>
            <p:cNvPr id="6" name="Straight Connector 5"/>
            <p:cNvCxnSpPr>
              <a:stCxn id="772" idx="0"/>
              <a:endCxn id="773" idx="0"/>
            </p:cNvCxnSpPr>
            <p:nvPr/>
          </p:nvCxnSpPr>
          <p:spPr>
            <a:xfrm flipV="1">
              <a:off x="829986" y="2300653"/>
              <a:ext cx="3123619" cy="81200"/>
            </a:xfrm>
            <a:prstGeom prst="line">
              <a:avLst/>
            </a:prstGeom>
            <a:ln>
              <a:solidFill>
                <a:srgbClr val="8AEDFA"/>
              </a:solidFill>
            </a:ln>
          </p:spPr>
          <p:style>
            <a:lnRef idx="2">
              <a:schemeClr val="accent1"/>
            </a:lnRef>
            <a:fillRef idx="0">
              <a:schemeClr val="accent1"/>
            </a:fillRef>
            <a:effectRef idx="1">
              <a:schemeClr val="accent1"/>
            </a:effectRef>
            <a:fontRef idx="minor">
              <a:schemeClr val="tx1"/>
            </a:fontRef>
          </p:style>
        </p:cxnSp>
        <p:cxnSp>
          <p:nvCxnSpPr>
            <p:cNvPr id="4096" name="Straight Connector 4095"/>
            <p:cNvCxnSpPr>
              <a:stCxn id="772" idx="2"/>
              <a:endCxn id="773" idx="2"/>
            </p:cNvCxnSpPr>
            <p:nvPr/>
          </p:nvCxnSpPr>
          <p:spPr>
            <a:xfrm flipV="1">
              <a:off x="829986" y="2437813"/>
              <a:ext cx="3123619" cy="226420"/>
            </a:xfrm>
            <a:prstGeom prst="line">
              <a:avLst/>
            </a:prstGeom>
            <a:ln>
              <a:solidFill>
                <a:srgbClr val="8AEDFA"/>
              </a:solidFill>
            </a:ln>
          </p:spPr>
          <p:style>
            <a:lnRef idx="2">
              <a:schemeClr val="accent1"/>
            </a:lnRef>
            <a:fillRef idx="0">
              <a:schemeClr val="accent1"/>
            </a:fillRef>
            <a:effectRef idx="1">
              <a:schemeClr val="accent1"/>
            </a:effectRef>
            <a:fontRef idx="minor">
              <a:schemeClr val="tx1"/>
            </a:fontRef>
          </p:style>
        </p:cxnSp>
      </p:grpSp>
      <p:sp>
        <p:nvSpPr>
          <p:cNvPr id="4099" name="TextBox 4098"/>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Convolutional Layer</a:t>
            </a:r>
            <a:endParaRPr lang="en-US" sz="4000" dirty="0">
              <a:solidFill>
                <a:srgbClr val="002060"/>
              </a:solidFill>
            </a:endParaRPr>
          </a:p>
        </p:txBody>
      </p:sp>
    </p:spTree>
    <p:extLst>
      <p:ext uri="{BB962C8B-B14F-4D97-AF65-F5344CB8AC3E}">
        <p14:creationId xmlns:p14="http://schemas.microsoft.com/office/powerpoint/2010/main" val="12974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097"/>
                                        </p:tgtEl>
                                        <p:attrNameLst>
                                          <p:attrName>style.visibility</p:attrName>
                                        </p:attrNameLst>
                                      </p:cBhvr>
                                      <p:to>
                                        <p:strVal val="visible"/>
                                      </p:to>
                                    </p:set>
                                    <p:animEffect transition="in" filter="wipe(left)">
                                      <p:cBhvr>
                                        <p:cTn id="15" dur="500"/>
                                        <p:tgtEl>
                                          <p:spTgt spid="4097"/>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animBg="1"/>
      <p:bldP spid="7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sp>
        <p:nvSpPr>
          <p:cNvPr id="772" name="Rectangle 771"/>
          <p:cNvSpPr/>
          <p:nvPr/>
        </p:nvSpPr>
        <p:spPr>
          <a:xfrm>
            <a:off x="698691" y="2367785"/>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3818794" y="2308493"/>
            <a:ext cx="137160" cy="1112041"/>
            <a:chOff x="4433665" y="2301257"/>
            <a:chExt cx="137160" cy="1112041"/>
          </a:xfrm>
        </p:grpSpPr>
        <p:sp>
          <p:nvSpPr>
            <p:cNvPr id="180" name="Rectangle 17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1" name="Rectangle 140"/>
          <p:cNvSpPr/>
          <p:nvPr/>
        </p:nvSpPr>
        <p:spPr>
          <a:xfrm>
            <a:off x="961288" y="2371099"/>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2" name="Group 141"/>
          <p:cNvGrpSpPr/>
          <p:nvPr/>
        </p:nvGrpSpPr>
        <p:grpSpPr>
          <a:xfrm>
            <a:off x="3955954" y="2309318"/>
            <a:ext cx="137160" cy="1112041"/>
            <a:chOff x="4433665" y="2301257"/>
            <a:chExt cx="137160" cy="1112041"/>
          </a:xfrm>
        </p:grpSpPr>
        <p:sp>
          <p:nvSpPr>
            <p:cNvPr id="143" name="Rectangle 14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1" name="Rectangle 150"/>
          <p:cNvSpPr/>
          <p:nvPr/>
        </p:nvSpPr>
        <p:spPr>
          <a:xfrm>
            <a:off x="1218024" y="2375543"/>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2" name="Group 151"/>
          <p:cNvGrpSpPr/>
          <p:nvPr/>
        </p:nvGrpSpPr>
        <p:grpSpPr>
          <a:xfrm>
            <a:off x="4093114" y="2309318"/>
            <a:ext cx="137160" cy="1112041"/>
            <a:chOff x="4433665" y="2301257"/>
            <a:chExt cx="137160" cy="1112041"/>
          </a:xfrm>
        </p:grpSpPr>
        <p:sp>
          <p:nvSpPr>
            <p:cNvPr id="153" name="Rectangle 15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1" name="Rectangle 160"/>
          <p:cNvSpPr/>
          <p:nvPr/>
        </p:nvSpPr>
        <p:spPr>
          <a:xfrm>
            <a:off x="1489706" y="2369957"/>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4230274" y="2309318"/>
            <a:ext cx="137160" cy="1112041"/>
            <a:chOff x="4433665" y="2301257"/>
            <a:chExt cx="137160" cy="1112041"/>
          </a:xfrm>
        </p:grpSpPr>
        <p:sp>
          <p:nvSpPr>
            <p:cNvPr id="163" name="Rectangle 16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1" name="Rectangle 170"/>
          <p:cNvSpPr/>
          <p:nvPr/>
        </p:nvSpPr>
        <p:spPr>
          <a:xfrm>
            <a:off x="1752303" y="2365056"/>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2" name="Group 171"/>
          <p:cNvGrpSpPr/>
          <p:nvPr/>
        </p:nvGrpSpPr>
        <p:grpSpPr>
          <a:xfrm>
            <a:off x="4367434" y="2309318"/>
            <a:ext cx="137160" cy="1112041"/>
            <a:chOff x="4433665" y="2301257"/>
            <a:chExt cx="137160" cy="1112041"/>
          </a:xfrm>
        </p:grpSpPr>
        <p:sp>
          <p:nvSpPr>
            <p:cNvPr id="173" name="Rectangle 17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9" name="Rectangle 188"/>
          <p:cNvSpPr/>
          <p:nvPr/>
        </p:nvSpPr>
        <p:spPr>
          <a:xfrm>
            <a:off x="2008454" y="2365056"/>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0" name="Group 189"/>
          <p:cNvGrpSpPr/>
          <p:nvPr/>
        </p:nvGrpSpPr>
        <p:grpSpPr>
          <a:xfrm>
            <a:off x="4504594" y="2309318"/>
            <a:ext cx="137160" cy="1112041"/>
            <a:chOff x="4433665" y="2301257"/>
            <a:chExt cx="137160" cy="1112041"/>
          </a:xfrm>
        </p:grpSpPr>
        <p:sp>
          <p:nvSpPr>
            <p:cNvPr id="191" name="Rectangle 190"/>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9" name="Rectangle 198"/>
          <p:cNvSpPr/>
          <p:nvPr/>
        </p:nvSpPr>
        <p:spPr>
          <a:xfrm>
            <a:off x="2271051" y="2372090"/>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0" name="Group 199"/>
          <p:cNvGrpSpPr/>
          <p:nvPr/>
        </p:nvGrpSpPr>
        <p:grpSpPr>
          <a:xfrm>
            <a:off x="4641754" y="2309318"/>
            <a:ext cx="137160" cy="1112041"/>
            <a:chOff x="4433665" y="2301257"/>
            <a:chExt cx="137160" cy="1112041"/>
          </a:xfrm>
        </p:grpSpPr>
        <p:sp>
          <p:nvSpPr>
            <p:cNvPr id="201" name="Rectangle 200"/>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9" name="Rectangle 208"/>
          <p:cNvSpPr/>
          <p:nvPr/>
        </p:nvSpPr>
        <p:spPr>
          <a:xfrm>
            <a:off x="2540086" y="2372090"/>
            <a:ext cx="262597" cy="282380"/>
          </a:xfrm>
          <a:prstGeom prst="rect">
            <a:avLst/>
          </a:prstGeom>
          <a:solidFill>
            <a:srgbClr val="8AEDFA">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0" name="Group 209"/>
          <p:cNvGrpSpPr/>
          <p:nvPr/>
        </p:nvGrpSpPr>
        <p:grpSpPr>
          <a:xfrm>
            <a:off x="4778914" y="2309318"/>
            <a:ext cx="137160" cy="1112041"/>
            <a:chOff x="4433665" y="2301257"/>
            <a:chExt cx="137160" cy="1112041"/>
          </a:xfrm>
        </p:grpSpPr>
        <p:sp>
          <p:nvSpPr>
            <p:cNvPr id="211" name="Rectangle 210"/>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9" name="TextBox 218"/>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Convolutional Layer</a:t>
            </a:r>
            <a:endParaRPr lang="en-US" sz="4000" dirty="0">
              <a:solidFill>
                <a:srgbClr val="002060"/>
              </a:solidFill>
            </a:endParaRPr>
          </a:p>
        </p:txBody>
      </p:sp>
    </p:spTree>
    <p:extLst>
      <p:ext uri="{BB962C8B-B14F-4D97-AF65-F5344CB8AC3E}">
        <p14:creationId xmlns:p14="http://schemas.microsoft.com/office/powerpoint/2010/main" val="3359456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28449 " pathEditMode="relative" rAng="0" ptsTypes="AA">
                                      <p:cBhvr>
                                        <p:cTn id="6" dur="700" fill="hold"/>
                                        <p:tgtEl>
                                          <p:spTgt spid="772"/>
                                        </p:tgtEl>
                                        <p:attrNameLst>
                                          <p:attrName>ppt_x</p:attrName>
                                          <p:attrName>ppt_y</p:attrName>
                                        </p:attrNameLst>
                                      </p:cBhvr>
                                      <p:rCtr x="0" y="14213"/>
                                    </p:animMotion>
                                  </p:childTnLst>
                                </p:cTn>
                              </p:par>
                              <p:par>
                                <p:cTn id="7" presetID="22" presetClass="entr" presetSubtype="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up)">
                                      <p:cBhvr>
                                        <p:cTn id="9" dur="700"/>
                                        <p:tgtEl>
                                          <p:spTgt spid="3"/>
                                        </p:tgtEl>
                                      </p:cBhvr>
                                    </p:animEffect>
                                  </p:childTnLst>
                                </p:cTn>
                              </p:par>
                            </p:childTnLst>
                          </p:cTn>
                        </p:par>
                        <p:par>
                          <p:cTn id="10" fill="hold">
                            <p:stCondLst>
                              <p:cond delay="700"/>
                            </p:stCondLst>
                            <p:childTnLst>
                              <p:par>
                                <p:cTn id="11" presetID="1" presetClass="exit" presetSubtype="0" fill="hold" grpId="1" nodeType="afterEffect">
                                  <p:stCondLst>
                                    <p:cond delay="0"/>
                                  </p:stCondLst>
                                  <p:childTnLst>
                                    <p:set>
                                      <p:cBhvr>
                                        <p:cTn id="12" dur="1" fill="hold">
                                          <p:stCondLst>
                                            <p:cond delay="0"/>
                                          </p:stCondLst>
                                        </p:cTn>
                                        <p:tgtEl>
                                          <p:spTgt spid="772"/>
                                        </p:tgtEl>
                                        <p:attrNameLst>
                                          <p:attrName>style.visibility</p:attrName>
                                        </p:attrNameLst>
                                      </p:cBhvr>
                                      <p:to>
                                        <p:strVal val="hidden"/>
                                      </p:to>
                                    </p:set>
                                  </p:childTnLst>
                                </p:cTn>
                              </p:par>
                            </p:childTnLst>
                          </p:cTn>
                        </p:par>
                        <p:par>
                          <p:cTn id="13" fill="hold">
                            <p:stCondLst>
                              <p:cond delay="700"/>
                            </p:stCondLst>
                            <p:childTnLst>
                              <p:par>
                                <p:cTn id="14" presetID="1" presetClass="entr" presetSubtype="0" fill="hold" grpId="1" nodeType="afterEffect">
                                  <p:stCondLst>
                                    <p:cond delay="0"/>
                                  </p:stCondLst>
                                  <p:childTnLst>
                                    <p:set>
                                      <p:cBhvr>
                                        <p:cTn id="15" dur="1" fill="hold">
                                          <p:stCondLst>
                                            <p:cond delay="0"/>
                                          </p:stCondLst>
                                        </p:cTn>
                                        <p:tgtEl>
                                          <p:spTgt spid="141"/>
                                        </p:tgtEl>
                                        <p:attrNameLst>
                                          <p:attrName>style.visibility</p:attrName>
                                        </p:attrNameLst>
                                      </p:cBhvr>
                                      <p:to>
                                        <p:strVal val="visible"/>
                                      </p:to>
                                    </p:set>
                                  </p:childTnLst>
                                </p:cTn>
                              </p:par>
                              <p:par>
                                <p:cTn id="16" presetID="42" presetClass="path" presetSubtype="0" accel="50000" decel="50000" fill="hold" grpId="0" nodeType="withEffect">
                                  <p:stCondLst>
                                    <p:cond delay="0"/>
                                  </p:stCondLst>
                                  <p:childTnLst>
                                    <p:animMotion origin="layout" path="M -3.33333E-6 -3.7037E-6 L -3.33333E-6 0.28449 " pathEditMode="relative" rAng="0" ptsTypes="AA">
                                      <p:cBhvr>
                                        <p:cTn id="17" dur="700" fill="hold"/>
                                        <p:tgtEl>
                                          <p:spTgt spid="141"/>
                                        </p:tgtEl>
                                        <p:attrNameLst>
                                          <p:attrName>ppt_x</p:attrName>
                                          <p:attrName>ppt_y</p:attrName>
                                        </p:attrNameLst>
                                      </p:cBhvr>
                                      <p:rCtr x="0" y="14213"/>
                                    </p:animMotion>
                                  </p:childTnLst>
                                </p:cTn>
                              </p:par>
                              <p:par>
                                <p:cTn id="18" presetID="22" presetClass="entr" presetSubtype="1"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up)">
                                      <p:cBhvr>
                                        <p:cTn id="20" dur="700"/>
                                        <p:tgtEl>
                                          <p:spTgt spid="142"/>
                                        </p:tgtEl>
                                      </p:cBhvr>
                                    </p:animEffect>
                                  </p:childTnLst>
                                </p:cTn>
                              </p:par>
                            </p:childTnLst>
                          </p:cTn>
                        </p:par>
                        <p:par>
                          <p:cTn id="21" fill="hold">
                            <p:stCondLst>
                              <p:cond delay="1400"/>
                            </p:stCondLst>
                            <p:childTnLst>
                              <p:par>
                                <p:cTn id="22" presetID="1" presetClass="exit" presetSubtype="0" fill="hold" grpId="2" nodeType="afterEffect">
                                  <p:stCondLst>
                                    <p:cond delay="0"/>
                                  </p:stCondLst>
                                  <p:childTnLst>
                                    <p:set>
                                      <p:cBhvr>
                                        <p:cTn id="23" dur="1" fill="hold">
                                          <p:stCondLst>
                                            <p:cond delay="0"/>
                                          </p:stCondLst>
                                        </p:cTn>
                                        <p:tgtEl>
                                          <p:spTgt spid="141"/>
                                        </p:tgtEl>
                                        <p:attrNameLst>
                                          <p:attrName>style.visibility</p:attrName>
                                        </p:attrNameLst>
                                      </p:cBhvr>
                                      <p:to>
                                        <p:strVal val="hidden"/>
                                      </p:to>
                                    </p:set>
                                  </p:childTnLst>
                                </p:cTn>
                              </p:par>
                            </p:childTnLst>
                          </p:cTn>
                        </p:par>
                        <p:par>
                          <p:cTn id="24" fill="hold">
                            <p:stCondLst>
                              <p:cond delay="1400"/>
                            </p:stCondLst>
                            <p:childTnLst>
                              <p:par>
                                <p:cTn id="25" presetID="1" presetClass="entr" presetSubtype="0" fill="hold" grpId="1" nodeType="after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2.91667E-6 1.85185E-6 L 2.91667E-6 0.28449 " pathEditMode="relative" rAng="0" ptsTypes="AA">
                                      <p:cBhvr>
                                        <p:cTn id="28" dur="700" fill="hold"/>
                                        <p:tgtEl>
                                          <p:spTgt spid="151"/>
                                        </p:tgtEl>
                                        <p:attrNameLst>
                                          <p:attrName>ppt_x</p:attrName>
                                          <p:attrName>ppt_y</p:attrName>
                                        </p:attrNameLst>
                                      </p:cBhvr>
                                      <p:rCtr x="0" y="14213"/>
                                    </p:animMotion>
                                  </p:childTnLst>
                                </p:cTn>
                              </p:par>
                              <p:par>
                                <p:cTn id="29" presetID="22" presetClass="entr" presetSubtype="1"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wipe(up)">
                                      <p:cBhvr>
                                        <p:cTn id="31" dur="700"/>
                                        <p:tgtEl>
                                          <p:spTgt spid="152"/>
                                        </p:tgtEl>
                                      </p:cBhvr>
                                    </p:animEffect>
                                  </p:childTnLst>
                                </p:cTn>
                              </p:par>
                            </p:childTnLst>
                          </p:cTn>
                        </p:par>
                        <p:par>
                          <p:cTn id="32" fill="hold">
                            <p:stCondLst>
                              <p:cond delay="2100"/>
                            </p:stCondLst>
                            <p:childTnLst>
                              <p:par>
                                <p:cTn id="33" presetID="1" presetClass="exit" presetSubtype="0" fill="hold" grpId="2" nodeType="afterEffect">
                                  <p:stCondLst>
                                    <p:cond delay="0"/>
                                  </p:stCondLst>
                                  <p:childTnLst>
                                    <p:set>
                                      <p:cBhvr>
                                        <p:cTn id="34" dur="1" fill="hold">
                                          <p:stCondLst>
                                            <p:cond delay="0"/>
                                          </p:stCondLst>
                                        </p:cTn>
                                        <p:tgtEl>
                                          <p:spTgt spid="151"/>
                                        </p:tgtEl>
                                        <p:attrNameLst>
                                          <p:attrName>style.visibility</p:attrName>
                                        </p:attrNameLst>
                                      </p:cBhvr>
                                      <p:to>
                                        <p:strVal val="hidden"/>
                                      </p:to>
                                    </p:set>
                                  </p:childTnLst>
                                </p:cTn>
                              </p:par>
                            </p:childTnLst>
                          </p:cTn>
                        </p:par>
                        <p:par>
                          <p:cTn id="35" fill="hold">
                            <p:stCondLst>
                              <p:cond delay="2100"/>
                            </p:stCondLst>
                            <p:childTnLst>
                              <p:par>
                                <p:cTn id="36" presetID="1" presetClass="entr" presetSubtype="0" fill="hold" grpId="1" nodeType="afterEffect">
                                  <p:stCondLst>
                                    <p:cond delay="0"/>
                                  </p:stCondLst>
                                  <p:childTnLst>
                                    <p:set>
                                      <p:cBhvr>
                                        <p:cTn id="37" dur="1" fill="hold">
                                          <p:stCondLst>
                                            <p:cond delay="0"/>
                                          </p:stCondLst>
                                        </p:cTn>
                                        <p:tgtEl>
                                          <p:spTgt spid="161"/>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2.70833E-6 -3.7037E-6 L -2.70833E-6 0.28449 " pathEditMode="relative" rAng="0" ptsTypes="AA">
                                      <p:cBhvr>
                                        <p:cTn id="39" dur="700" fill="hold"/>
                                        <p:tgtEl>
                                          <p:spTgt spid="161"/>
                                        </p:tgtEl>
                                        <p:attrNameLst>
                                          <p:attrName>ppt_x</p:attrName>
                                          <p:attrName>ppt_y</p:attrName>
                                        </p:attrNameLst>
                                      </p:cBhvr>
                                      <p:rCtr x="0" y="14213"/>
                                    </p:animMotion>
                                  </p:childTnLst>
                                </p:cTn>
                              </p:par>
                              <p:par>
                                <p:cTn id="40" presetID="22" presetClass="entr" presetSubtype="1"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wipe(up)">
                                      <p:cBhvr>
                                        <p:cTn id="42" dur="700"/>
                                        <p:tgtEl>
                                          <p:spTgt spid="162"/>
                                        </p:tgtEl>
                                      </p:cBhvr>
                                    </p:animEffect>
                                  </p:childTnLst>
                                </p:cTn>
                              </p:par>
                            </p:childTnLst>
                          </p:cTn>
                        </p:par>
                        <p:par>
                          <p:cTn id="43" fill="hold">
                            <p:stCondLst>
                              <p:cond delay="2800"/>
                            </p:stCondLst>
                            <p:childTnLst>
                              <p:par>
                                <p:cTn id="44" presetID="1" presetClass="exit" presetSubtype="0" fill="hold" grpId="2" nodeType="afterEffect">
                                  <p:stCondLst>
                                    <p:cond delay="0"/>
                                  </p:stCondLst>
                                  <p:childTnLst>
                                    <p:set>
                                      <p:cBhvr>
                                        <p:cTn id="45" dur="1" fill="hold">
                                          <p:stCondLst>
                                            <p:cond delay="0"/>
                                          </p:stCondLst>
                                        </p:cTn>
                                        <p:tgtEl>
                                          <p:spTgt spid="161"/>
                                        </p:tgtEl>
                                        <p:attrNameLst>
                                          <p:attrName>style.visibility</p:attrName>
                                        </p:attrNameLst>
                                      </p:cBhvr>
                                      <p:to>
                                        <p:strVal val="hidden"/>
                                      </p:to>
                                    </p:set>
                                  </p:childTnLst>
                                </p:cTn>
                              </p:par>
                            </p:childTnLst>
                          </p:cTn>
                        </p:par>
                        <p:par>
                          <p:cTn id="46" fill="hold">
                            <p:stCondLst>
                              <p:cond delay="2800"/>
                            </p:stCondLst>
                            <p:childTnLst>
                              <p:par>
                                <p:cTn id="47" presetID="1" presetClass="entr" presetSubtype="0" fill="hold" grpId="1" nodeType="after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2.91667E-6 7.40741E-7 L 2.91667E-6 0.28449 " pathEditMode="relative" rAng="0" ptsTypes="AA">
                                      <p:cBhvr>
                                        <p:cTn id="50" dur="700" fill="hold"/>
                                        <p:tgtEl>
                                          <p:spTgt spid="171"/>
                                        </p:tgtEl>
                                        <p:attrNameLst>
                                          <p:attrName>ppt_x</p:attrName>
                                          <p:attrName>ppt_y</p:attrName>
                                        </p:attrNameLst>
                                      </p:cBhvr>
                                      <p:rCtr x="0" y="14213"/>
                                    </p:animMotion>
                                  </p:childTnLst>
                                </p:cTn>
                              </p:par>
                              <p:par>
                                <p:cTn id="51" presetID="22" presetClass="entr" presetSubtype="1"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700"/>
                                        <p:tgtEl>
                                          <p:spTgt spid="172"/>
                                        </p:tgtEl>
                                      </p:cBhvr>
                                    </p:animEffec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71"/>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1" nodeType="afterEffect">
                                  <p:stCondLst>
                                    <p:cond delay="0"/>
                                  </p:stCondLst>
                                  <p:childTnLst>
                                    <p:set>
                                      <p:cBhvr>
                                        <p:cTn id="59" dur="1" fill="hold">
                                          <p:stCondLst>
                                            <p:cond delay="0"/>
                                          </p:stCondLst>
                                        </p:cTn>
                                        <p:tgtEl>
                                          <p:spTgt spid="189"/>
                                        </p:tgtEl>
                                        <p:attrNameLst>
                                          <p:attrName>style.visibility</p:attrName>
                                        </p:attrNameLst>
                                      </p:cBhvr>
                                      <p:to>
                                        <p:strVal val="visible"/>
                                      </p:to>
                                    </p:set>
                                  </p:childTnLst>
                                </p:cTn>
                              </p:par>
                              <p:par>
                                <p:cTn id="60" presetID="42" presetClass="path" presetSubtype="0" accel="50000" decel="50000" fill="hold" grpId="0" nodeType="withEffect">
                                  <p:stCondLst>
                                    <p:cond delay="0"/>
                                  </p:stCondLst>
                                  <p:childTnLst>
                                    <p:animMotion origin="layout" path="M -8.33333E-7 7.40741E-7 L -8.33333E-7 0.28449 " pathEditMode="relative" rAng="0" ptsTypes="AA">
                                      <p:cBhvr>
                                        <p:cTn id="61" dur="700" fill="hold"/>
                                        <p:tgtEl>
                                          <p:spTgt spid="189"/>
                                        </p:tgtEl>
                                        <p:attrNameLst>
                                          <p:attrName>ppt_x</p:attrName>
                                          <p:attrName>ppt_y</p:attrName>
                                        </p:attrNameLst>
                                      </p:cBhvr>
                                      <p:rCtr x="0" y="14213"/>
                                    </p:animMotion>
                                  </p:childTnLst>
                                </p:cTn>
                              </p:par>
                              <p:par>
                                <p:cTn id="62" presetID="22" presetClass="entr" presetSubtype="1" fill="hold" nodeType="withEffect">
                                  <p:stCondLst>
                                    <p:cond delay="0"/>
                                  </p:stCondLst>
                                  <p:childTnLst>
                                    <p:set>
                                      <p:cBhvr>
                                        <p:cTn id="63" dur="1" fill="hold">
                                          <p:stCondLst>
                                            <p:cond delay="0"/>
                                          </p:stCondLst>
                                        </p:cTn>
                                        <p:tgtEl>
                                          <p:spTgt spid="190"/>
                                        </p:tgtEl>
                                        <p:attrNameLst>
                                          <p:attrName>style.visibility</p:attrName>
                                        </p:attrNameLst>
                                      </p:cBhvr>
                                      <p:to>
                                        <p:strVal val="visible"/>
                                      </p:to>
                                    </p:set>
                                    <p:animEffect transition="in" filter="wipe(up)">
                                      <p:cBhvr>
                                        <p:cTn id="64" dur="700"/>
                                        <p:tgtEl>
                                          <p:spTgt spid="190"/>
                                        </p:tgtEl>
                                      </p:cBhvr>
                                    </p:animEffect>
                                  </p:childTnLst>
                                </p:cTn>
                              </p:par>
                            </p:childTnLst>
                          </p:cTn>
                        </p:par>
                        <p:par>
                          <p:cTn id="65" fill="hold">
                            <p:stCondLst>
                              <p:cond delay="4200"/>
                            </p:stCondLst>
                            <p:childTnLst>
                              <p:par>
                                <p:cTn id="66" presetID="1" presetClass="exit" presetSubtype="0" fill="hold" grpId="2" nodeType="afterEffect">
                                  <p:stCondLst>
                                    <p:cond delay="0"/>
                                  </p:stCondLst>
                                  <p:childTnLst>
                                    <p:set>
                                      <p:cBhvr>
                                        <p:cTn id="67" dur="1" fill="hold">
                                          <p:stCondLst>
                                            <p:cond delay="0"/>
                                          </p:stCondLst>
                                        </p:cTn>
                                        <p:tgtEl>
                                          <p:spTgt spid="189"/>
                                        </p:tgtEl>
                                        <p:attrNameLst>
                                          <p:attrName>style.visibility</p:attrName>
                                        </p:attrNameLst>
                                      </p:cBhvr>
                                      <p:to>
                                        <p:strVal val="hidden"/>
                                      </p:to>
                                    </p:set>
                                  </p:childTnLst>
                                </p:cTn>
                              </p:par>
                            </p:childTnLst>
                          </p:cTn>
                        </p:par>
                        <p:par>
                          <p:cTn id="68" fill="hold">
                            <p:stCondLst>
                              <p:cond delay="4200"/>
                            </p:stCondLst>
                            <p:childTnLst>
                              <p:par>
                                <p:cTn id="69" presetID="1" presetClass="entr" presetSubtype="0" fill="hold" grpId="1" nodeType="afterEffect">
                                  <p:stCondLst>
                                    <p:cond delay="0"/>
                                  </p:stCondLst>
                                  <p:childTnLst>
                                    <p:set>
                                      <p:cBhvr>
                                        <p:cTn id="70" dur="1" fill="hold">
                                          <p:stCondLst>
                                            <p:cond delay="0"/>
                                          </p:stCondLst>
                                        </p:cTn>
                                        <p:tgtEl>
                                          <p:spTgt spid="199"/>
                                        </p:tgtEl>
                                        <p:attrNameLst>
                                          <p:attrName>style.visibility</p:attrName>
                                        </p:attrNameLst>
                                      </p:cBhvr>
                                      <p:to>
                                        <p:strVal val="visible"/>
                                      </p:to>
                                    </p:set>
                                  </p:childTnLst>
                                </p:cTn>
                              </p:par>
                              <p:par>
                                <p:cTn id="71" presetID="42" presetClass="path" presetSubtype="0" accel="50000" decel="50000" fill="hold" grpId="0" nodeType="withEffect">
                                  <p:stCondLst>
                                    <p:cond delay="0"/>
                                  </p:stCondLst>
                                  <p:childTnLst>
                                    <p:animMotion origin="layout" path="M 4.79167E-6 4.81481E-6 L 4.79167E-6 0.28449 " pathEditMode="relative" rAng="0" ptsTypes="AA">
                                      <p:cBhvr>
                                        <p:cTn id="72" dur="700" fill="hold"/>
                                        <p:tgtEl>
                                          <p:spTgt spid="199"/>
                                        </p:tgtEl>
                                        <p:attrNameLst>
                                          <p:attrName>ppt_x</p:attrName>
                                          <p:attrName>ppt_y</p:attrName>
                                        </p:attrNameLst>
                                      </p:cBhvr>
                                      <p:rCtr x="0" y="14213"/>
                                    </p:animMotion>
                                  </p:childTnLst>
                                </p:cTn>
                              </p:par>
                              <p:par>
                                <p:cTn id="73" presetID="22" presetClass="entr" presetSubtype="1" fill="hold" nodeType="with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wipe(up)">
                                      <p:cBhvr>
                                        <p:cTn id="75" dur="700"/>
                                        <p:tgtEl>
                                          <p:spTgt spid="200"/>
                                        </p:tgtEl>
                                      </p:cBhvr>
                                    </p:animEffect>
                                  </p:childTnLst>
                                </p:cTn>
                              </p:par>
                            </p:childTnLst>
                          </p:cTn>
                        </p:par>
                        <p:par>
                          <p:cTn id="76" fill="hold">
                            <p:stCondLst>
                              <p:cond delay="4900"/>
                            </p:stCondLst>
                            <p:childTnLst>
                              <p:par>
                                <p:cTn id="77" presetID="1" presetClass="exit" presetSubtype="0" fill="hold" grpId="2" nodeType="afterEffect">
                                  <p:stCondLst>
                                    <p:cond delay="0"/>
                                  </p:stCondLst>
                                  <p:childTnLst>
                                    <p:set>
                                      <p:cBhvr>
                                        <p:cTn id="78" dur="1" fill="hold">
                                          <p:stCondLst>
                                            <p:cond delay="0"/>
                                          </p:stCondLst>
                                        </p:cTn>
                                        <p:tgtEl>
                                          <p:spTgt spid="199"/>
                                        </p:tgtEl>
                                        <p:attrNameLst>
                                          <p:attrName>style.visibility</p:attrName>
                                        </p:attrNameLst>
                                      </p:cBhvr>
                                      <p:to>
                                        <p:strVal val="hidden"/>
                                      </p:to>
                                    </p:set>
                                  </p:childTnLst>
                                </p:cTn>
                              </p:par>
                            </p:childTnLst>
                          </p:cTn>
                        </p:par>
                        <p:par>
                          <p:cTn id="79" fill="hold">
                            <p:stCondLst>
                              <p:cond delay="4900"/>
                            </p:stCondLst>
                            <p:childTnLst>
                              <p:par>
                                <p:cTn id="80" presetID="1" presetClass="entr" presetSubtype="0" fill="hold" grpId="1" nodeType="afterEffect">
                                  <p:stCondLst>
                                    <p:cond delay="0"/>
                                  </p:stCondLst>
                                  <p:childTnLst>
                                    <p:set>
                                      <p:cBhvr>
                                        <p:cTn id="81" dur="1" fill="hold">
                                          <p:stCondLst>
                                            <p:cond delay="0"/>
                                          </p:stCondLst>
                                        </p:cTn>
                                        <p:tgtEl>
                                          <p:spTgt spid="209"/>
                                        </p:tgtEl>
                                        <p:attrNameLst>
                                          <p:attrName>style.visibility</p:attrName>
                                        </p:attrNameLst>
                                      </p:cBhvr>
                                      <p:to>
                                        <p:strVal val="visible"/>
                                      </p:to>
                                    </p:set>
                                  </p:childTnLst>
                                </p:cTn>
                              </p:par>
                              <p:par>
                                <p:cTn id="82" presetID="42" presetClass="path" presetSubtype="0" accel="50000" decel="50000" fill="hold" grpId="0" nodeType="withEffect">
                                  <p:stCondLst>
                                    <p:cond delay="0"/>
                                  </p:stCondLst>
                                  <p:childTnLst>
                                    <p:animMotion origin="layout" path="M -4.16667E-7 4.81481E-6 L -4.16667E-7 0.28449 " pathEditMode="relative" rAng="0" ptsTypes="AA">
                                      <p:cBhvr>
                                        <p:cTn id="83" dur="700" fill="hold"/>
                                        <p:tgtEl>
                                          <p:spTgt spid="209"/>
                                        </p:tgtEl>
                                        <p:attrNameLst>
                                          <p:attrName>ppt_x</p:attrName>
                                          <p:attrName>ppt_y</p:attrName>
                                        </p:attrNameLst>
                                      </p:cBhvr>
                                      <p:rCtr x="0" y="14213"/>
                                    </p:animMotion>
                                  </p:childTnLst>
                                </p:cTn>
                              </p:par>
                              <p:par>
                                <p:cTn id="84" presetID="22" presetClass="entr" presetSubtype="1" fill="hold" nodeType="withEffect">
                                  <p:stCondLst>
                                    <p:cond delay="0"/>
                                  </p:stCondLst>
                                  <p:childTnLst>
                                    <p:set>
                                      <p:cBhvr>
                                        <p:cTn id="85" dur="1" fill="hold">
                                          <p:stCondLst>
                                            <p:cond delay="0"/>
                                          </p:stCondLst>
                                        </p:cTn>
                                        <p:tgtEl>
                                          <p:spTgt spid="210"/>
                                        </p:tgtEl>
                                        <p:attrNameLst>
                                          <p:attrName>style.visibility</p:attrName>
                                        </p:attrNameLst>
                                      </p:cBhvr>
                                      <p:to>
                                        <p:strVal val="visible"/>
                                      </p:to>
                                    </p:set>
                                    <p:animEffect transition="in" filter="wipe(up)">
                                      <p:cBhvr>
                                        <p:cTn id="86" dur="700"/>
                                        <p:tgtEl>
                                          <p:spTgt spid="210"/>
                                        </p:tgtEl>
                                      </p:cBhvr>
                                    </p:animEffect>
                                  </p:childTnLst>
                                </p:cTn>
                              </p:par>
                            </p:childTnLst>
                          </p:cTn>
                        </p:par>
                        <p:par>
                          <p:cTn id="87" fill="hold">
                            <p:stCondLst>
                              <p:cond delay="5600"/>
                            </p:stCondLst>
                            <p:childTnLst>
                              <p:par>
                                <p:cTn id="88" presetID="1" presetClass="exit" presetSubtype="0" fill="hold" grpId="2" nodeType="afterEffect">
                                  <p:stCondLst>
                                    <p:cond delay="0"/>
                                  </p:stCondLst>
                                  <p:childTnLst>
                                    <p:set>
                                      <p:cBhvr>
                                        <p:cTn id="89" dur="1"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animBg="1"/>
      <p:bldP spid="772" grpId="1" animBg="1"/>
      <p:bldP spid="141" grpId="0" animBg="1"/>
      <p:bldP spid="141" grpId="1" animBg="1"/>
      <p:bldP spid="141" grpId="2" animBg="1"/>
      <p:bldP spid="151" grpId="0" animBg="1"/>
      <p:bldP spid="151" grpId="1" animBg="1"/>
      <p:bldP spid="151" grpId="2" animBg="1"/>
      <p:bldP spid="161" grpId="0" animBg="1"/>
      <p:bldP spid="161" grpId="1" animBg="1"/>
      <p:bldP spid="161" grpId="2" animBg="1"/>
      <p:bldP spid="171" grpId="0" animBg="1"/>
      <p:bldP spid="171" grpId="1" animBg="1"/>
      <p:bldP spid="171" grpId="2" animBg="1"/>
      <p:bldP spid="189" grpId="0" animBg="1"/>
      <p:bldP spid="189" grpId="1" animBg="1"/>
      <p:bldP spid="189" grpId="2" animBg="1"/>
      <p:bldP spid="199" grpId="0" animBg="1"/>
      <p:bldP spid="199" grpId="1" animBg="1"/>
      <p:bldP spid="199" grpId="2" animBg="1"/>
      <p:bldP spid="209" grpId="0" animBg="1"/>
      <p:bldP spid="209" grpId="1" animBg="1"/>
      <p:bldP spid="209"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sp>
        <p:nvSpPr>
          <p:cNvPr id="772" name="Rectangle 771"/>
          <p:cNvSpPr/>
          <p:nvPr/>
        </p:nvSpPr>
        <p:spPr>
          <a:xfrm>
            <a:off x="698691" y="2367785"/>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961288" y="2371099"/>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1218024" y="2375543"/>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a:off x="1489706" y="2369957"/>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1752303" y="2365056"/>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2008454" y="2365056"/>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a:off x="2271051" y="2372090"/>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a:off x="2540086" y="2372090"/>
            <a:ext cx="262597" cy="282380"/>
          </a:xfrm>
          <a:prstGeom prst="rect">
            <a:avLst/>
          </a:prstGeom>
          <a:solidFill>
            <a:srgbClr val="FF99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3971775" y="2602523"/>
            <a:ext cx="137160" cy="1112041"/>
            <a:chOff x="4433665" y="2301257"/>
            <a:chExt cx="137160" cy="1112041"/>
          </a:xfrm>
          <a:solidFill>
            <a:srgbClr val="FF99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108935" y="2603348"/>
            <a:ext cx="137160" cy="1112041"/>
            <a:chOff x="4433665" y="2301257"/>
            <a:chExt cx="137160" cy="1112041"/>
          </a:xfrm>
          <a:solidFill>
            <a:srgbClr val="FF99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246095" y="2603348"/>
            <a:ext cx="137160" cy="1112041"/>
            <a:chOff x="4433665" y="2301257"/>
            <a:chExt cx="137160" cy="1112041"/>
          </a:xfrm>
          <a:solidFill>
            <a:srgbClr val="FF99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383255" y="2603348"/>
            <a:ext cx="137160" cy="1112041"/>
            <a:chOff x="4433665" y="2301257"/>
            <a:chExt cx="137160" cy="1112041"/>
          </a:xfrm>
          <a:solidFill>
            <a:srgbClr val="FF99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520415" y="2603348"/>
            <a:ext cx="137160" cy="1112041"/>
            <a:chOff x="4433665" y="2301257"/>
            <a:chExt cx="137160" cy="1112041"/>
          </a:xfrm>
          <a:solidFill>
            <a:srgbClr val="FF99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657575" y="2603348"/>
            <a:ext cx="137160" cy="1112041"/>
            <a:chOff x="4433665" y="2301257"/>
            <a:chExt cx="137160" cy="1112041"/>
          </a:xfrm>
          <a:solidFill>
            <a:srgbClr val="FF99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4794735" y="2603348"/>
            <a:ext cx="137160" cy="1112041"/>
            <a:chOff x="4433665" y="2301257"/>
            <a:chExt cx="137160" cy="1112041"/>
          </a:xfrm>
          <a:solidFill>
            <a:srgbClr val="FF99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4931895" y="2603348"/>
            <a:ext cx="137160" cy="1112041"/>
            <a:chOff x="4433665" y="2301257"/>
            <a:chExt cx="137160" cy="1112041"/>
          </a:xfrm>
          <a:solidFill>
            <a:srgbClr val="FF99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1" name="TextBox 290"/>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Convolutional Layer</a:t>
            </a:r>
            <a:endParaRPr lang="en-US" sz="4000" dirty="0">
              <a:solidFill>
                <a:srgbClr val="002060"/>
              </a:solidFill>
            </a:endParaRPr>
          </a:p>
        </p:txBody>
      </p:sp>
    </p:spTree>
    <p:extLst>
      <p:ext uri="{BB962C8B-B14F-4D97-AF65-F5344CB8AC3E}">
        <p14:creationId xmlns:p14="http://schemas.microsoft.com/office/powerpoint/2010/main" val="37583274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28449 " pathEditMode="relative" rAng="0" ptsTypes="AA">
                                      <p:cBhvr>
                                        <p:cTn id="6" dur="700" fill="hold"/>
                                        <p:tgtEl>
                                          <p:spTgt spid="772"/>
                                        </p:tgtEl>
                                        <p:attrNameLst>
                                          <p:attrName>ppt_x</p:attrName>
                                          <p:attrName>ppt_y</p:attrName>
                                        </p:attrNameLst>
                                      </p:cBhvr>
                                      <p:rCtr x="0" y="14213"/>
                                    </p:animMotion>
                                  </p:childTnLst>
                                </p:cTn>
                              </p:par>
                              <p:par>
                                <p:cTn id="7" presetID="22" presetClass="entr" presetSubtype="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up)">
                                      <p:cBhvr>
                                        <p:cTn id="9" dur="700"/>
                                        <p:tgtEl>
                                          <p:spTgt spid="3"/>
                                        </p:tgtEl>
                                      </p:cBhvr>
                                    </p:animEffect>
                                  </p:childTnLst>
                                </p:cTn>
                              </p:par>
                            </p:childTnLst>
                          </p:cTn>
                        </p:par>
                        <p:par>
                          <p:cTn id="10" fill="hold">
                            <p:stCondLst>
                              <p:cond delay="700"/>
                            </p:stCondLst>
                            <p:childTnLst>
                              <p:par>
                                <p:cTn id="11" presetID="1" presetClass="exit" presetSubtype="0" fill="hold" grpId="1" nodeType="afterEffect">
                                  <p:stCondLst>
                                    <p:cond delay="0"/>
                                  </p:stCondLst>
                                  <p:childTnLst>
                                    <p:set>
                                      <p:cBhvr>
                                        <p:cTn id="12" dur="1" fill="hold">
                                          <p:stCondLst>
                                            <p:cond delay="0"/>
                                          </p:stCondLst>
                                        </p:cTn>
                                        <p:tgtEl>
                                          <p:spTgt spid="772"/>
                                        </p:tgtEl>
                                        <p:attrNameLst>
                                          <p:attrName>style.visibility</p:attrName>
                                        </p:attrNameLst>
                                      </p:cBhvr>
                                      <p:to>
                                        <p:strVal val="hidden"/>
                                      </p:to>
                                    </p:set>
                                  </p:childTnLst>
                                </p:cTn>
                              </p:par>
                            </p:childTnLst>
                          </p:cTn>
                        </p:par>
                        <p:par>
                          <p:cTn id="13" fill="hold">
                            <p:stCondLst>
                              <p:cond delay="700"/>
                            </p:stCondLst>
                            <p:childTnLst>
                              <p:par>
                                <p:cTn id="14" presetID="1" presetClass="entr" presetSubtype="0" fill="hold" grpId="1" nodeType="afterEffect">
                                  <p:stCondLst>
                                    <p:cond delay="0"/>
                                  </p:stCondLst>
                                  <p:childTnLst>
                                    <p:set>
                                      <p:cBhvr>
                                        <p:cTn id="15" dur="1" fill="hold">
                                          <p:stCondLst>
                                            <p:cond delay="0"/>
                                          </p:stCondLst>
                                        </p:cTn>
                                        <p:tgtEl>
                                          <p:spTgt spid="141"/>
                                        </p:tgtEl>
                                        <p:attrNameLst>
                                          <p:attrName>style.visibility</p:attrName>
                                        </p:attrNameLst>
                                      </p:cBhvr>
                                      <p:to>
                                        <p:strVal val="visible"/>
                                      </p:to>
                                    </p:set>
                                  </p:childTnLst>
                                </p:cTn>
                              </p:par>
                              <p:par>
                                <p:cTn id="16" presetID="42" presetClass="path" presetSubtype="0" accel="50000" decel="50000" fill="hold" grpId="0" nodeType="withEffect">
                                  <p:stCondLst>
                                    <p:cond delay="0"/>
                                  </p:stCondLst>
                                  <p:childTnLst>
                                    <p:animMotion origin="layout" path="M -3.33333E-6 -3.7037E-6 L -3.33333E-6 0.28449 " pathEditMode="relative" rAng="0" ptsTypes="AA">
                                      <p:cBhvr>
                                        <p:cTn id="17" dur="700" fill="hold"/>
                                        <p:tgtEl>
                                          <p:spTgt spid="141"/>
                                        </p:tgtEl>
                                        <p:attrNameLst>
                                          <p:attrName>ppt_x</p:attrName>
                                          <p:attrName>ppt_y</p:attrName>
                                        </p:attrNameLst>
                                      </p:cBhvr>
                                      <p:rCtr x="0" y="14213"/>
                                    </p:animMotion>
                                  </p:childTnLst>
                                </p:cTn>
                              </p:par>
                              <p:par>
                                <p:cTn id="18" presetID="22" presetClass="entr" presetSubtype="1"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up)">
                                      <p:cBhvr>
                                        <p:cTn id="20" dur="700"/>
                                        <p:tgtEl>
                                          <p:spTgt spid="142"/>
                                        </p:tgtEl>
                                      </p:cBhvr>
                                    </p:animEffect>
                                  </p:childTnLst>
                                </p:cTn>
                              </p:par>
                            </p:childTnLst>
                          </p:cTn>
                        </p:par>
                        <p:par>
                          <p:cTn id="21" fill="hold">
                            <p:stCondLst>
                              <p:cond delay="1400"/>
                            </p:stCondLst>
                            <p:childTnLst>
                              <p:par>
                                <p:cTn id="22" presetID="1" presetClass="exit" presetSubtype="0" fill="hold" grpId="2" nodeType="afterEffect">
                                  <p:stCondLst>
                                    <p:cond delay="0"/>
                                  </p:stCondLst>
                                  <p:childTnLst>
                                    <p:set>
                                      <p:cBhvr>
                                        <p:cTn id="23" dur="1" fill="hold">
                                          <p:stCondLst>
                                            <p:cond delay="0"/>
                                          </p:stCondLst>
                                        </p:cTn>
                                        <p:tgtEl>
                                          <p:spTgt spid="141"/>
                                        </p:tgtEl>
                                        <p:attrNameLst>
                                          <p:attrName>style.visibility</p:attrName>
                                        </p:attrNameLst>
                                      </p:cBhvr>
                                      <p:to>
                                        <p:strVal val="hidden"/>
                                      </p:to>
                                    </p:set>
                                  </p:childTnLst>
                                </p:cTn>
                              </p:par>
                            </p:childTnLst>
                          </p:cTn>
                        </p:par>
                        <p:par>
                          <p:cTn id="24" fill="hold">
                            <p:stCondLst>
                              <p:cond delay="1400"/>
                            </p:stCondLst>
                            <p:childTnLst>
                              <p:par>
                                <p:cTn id="25" presetID="1" presetClass="entr" presetSubtype="0" fill="hold" grpId="1" nodeType="after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2.91667E-6 1.85185E-6 L 2.91667E-6 0.28449 " pathEditMode="relative" rAng="0" ptsTypes="AA">
                                      <p:cBhvr>
                                        <p:cTn id="28" dur="700" fill="hold"/>
                                        <p:tgtEl>
                                          <p:spTgt spid="151"/>
                                        </p:tgtEl>
                                        <p:attrNameLst>
                                          <p:attrName>ppt_x</p:attrName>
                                          <p:attrName>ppt_y</p:attrName>
                                        </p:attrNameLst>
                                      </p:cBhvr>
                                      <p:rCtr x="0" y="14213"/>
                                    </p:animMotion>
                                  </p:childTnLst>
                                </p:cTn>
                              </p:par>
                              <p:par>
                                <p:cTn id="29" presetID="22" presetClass="entr" presetSubtype="1"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wipe(up)">
                                      <p:cBhvr>
                                        <p:cTn id="31" dur="700"/>
                                        <p:tgtEl>
                                          <p:spTgt spid="152"/>
                                        </p:tgtEl>
                                      </p:cBhvr>
                                    </p:animEffect>
                                  </p:childTnLst>
                                </p:cTn>
                              </p:par>
                            </p:childTnLst>
                          </p:cTn>
                        </p:par>
                        <p:par>
                          <p:cTn id="32" fill="hold">
                            <p:stCondLst>
                              <p:cond delay="2100"/>
                            </p:stCondLst>
                            <p:childTnLst>
                              <p:par>
                                <p:cTn id="33" presetID="1" presetClass="exit" presetSubtype="0" fill="hold" grpId="2" nodeType="afterEffect">
                                  <p:stCondLst>
                                    <p:cond delay="0"/>
                                  </p:stCondLst>
                                  <p:childTnLst>
                                    <p:set>
                                      <p:cBhvr>
                                        <p:cTn id="34" dur="1" fill="hold">
                                          <p:stCondLst>
                                            <p:cond delay="0"/>
                                          </p:stCondLst>
                                        </p:cTn>
                                        <p:tgtEl>
                                          <p:spTgt spid="151"/>
                                        </p:tgtEl>
                                        <p:attrNameLst>
                                          <p:attrName>style.visibility</p:attrName>
                                        </p:attrNameLst>
                                      </p:cBhvr>
                                      <p:to>
                                        <p:strVal val="hidden"/>
                                      </p:to>
                                    </p:set>
                                  </p:childTnLst>
                                </p:cTn>
                              </p:par>
                            </p:childTnLst>
                          </p:cTn>
                        </p:par>
                        <p:par>
                          <p:cTn id="35" fill="hold">
                            <p:stCondLst>
                              <p:cond delay="2100"/>
                            </p:stCondLst>
                            <p:childTnLst>
                              <p:par>
                                <p:cTn id="36" presetID="1" presetClass="entr" presetSubtype="0" fill="hold" grpId="1" nodeType="afterEffect">
                                  <p:stCondLst>
                                    <p:cond delay="0"/>
                                  </p:stCondLst>
                                  <p:childTnLst>
                                    <p:set>
                                      <p:cBhvr>
                                        <p:cTn id="37" dur="1" fill="hold">
                                          <p:stCondLst>
                                            <p:cond delay="0"/>
                                          </p:stCondLst>
                                        </p:cTn>
                                        <p:tgtEl>
                                          <p:spTgt spid="161"/>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2.70833E-6 -3.7037E-6 L -2.70833E-6 0.28449 " pathEditMode="relative" rAng="0" ptsTypes="AA">
                                      <p:cBhvr>
                                        <p:cTn id="39" dur="700" fill="hold"/>
                                        <p:tgtEl>
                                          <p:spTgt spid="161"/>
                                        </p:tgtEl>
                                        <p:attrNameLst>
                                          <p:attrName>ppt_x</p:attrName>
                                          <p:attrName>ppt_y</p:attrName>
                                        </p:attrNameLst>
                                      </p:cBhvr>
                                      <p:rCtr x="0" y="14213"/>
                                    </p:animMotion>
                                  </p:childTnLst>
                                </p:cTn>
                              </p:par>
                              <p:par>
                                <p:cTn id="40" presetID="22" presetClass="entr" presetSubtype="1"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wipe(up)">
                                      <p:cBhvr>
                                        <p:cTn id="42" dur="700"/>
                                        <p:tgtEl>
                                          <p:spTgt spid="162"/>
                                        </p:tgtEl>
                                      </p:cBhvr>
                                    </p:animEffect>
                                  </p:childTnLst>
                                </p:cTn>
                              </p:par>
                            </p:childTnLst>
                          </p:cTn>
                        </p:par>
                        <p:par>
                          <p:cTn id="43" fill="hold">
                            <p:stCondLst>
                              <p:cond delay="2800"/>
                            </p:stCondLst>
                            <p:childTnLst>
                              <p:par>
                                <p:cTn id="44" presetID="1" presetClass="exit" presetSubtype="0" fill="hold" grpId="2" nodeType="afterEffect">
                                  <p:stCondLst>
                                    <p:cond delay="0"/>
                                  </p:stCondLst>
                                  <p:childTnLst>
                                    <p:set>
                                      <p:cBhvr>
                                        <p:cTn id="45" dur="1" fill="hold">
                                          <p:stCondLst>
                                            <p:cond delay="0"/>
                                          </p:stCondLst>
                                        </p:cTn>
                                        <p:tgtEl>
                                          <p:spTgt spid="161"/>
                                        </p:tgtEl>
                                        <p:attrNameLst>
                                          <p:attrName>style.visibility</p:attrName>
                                        </p:attrNameLst>
                                      </p:cBhvr>
                                      <p:to>
                                        <p:strVal val="hidden"/>
                                      </p:to>
                                    </p:set>
                                  </p:childTnLst>
                                </p:cTn>
                              </p:par>
                            </p:childTnLst>
                          </p:cTn>
                        </p:par>
                        <p:par>
                          <p:cTn id="46" fill="hold">
                            <p:stCondLst>
                              <p:cond delay="2800"/>
                            </p:stCondLst>
                            <p:childTnLst>
                              <p:par>
                                <p:cTn id="47" presetID="1" presetClass="entr" presetSubtype="0" fill="hold" grpId="1" nodeType="after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2.91667E-6 7.40741E-7 L 2.91667E-6 0.28449 " pathEditMode="relative" rAng="0" ptsTypes="AA">
                                      <p:cBhvr>
                                        <p:cTn id="50" dur="700" fill="hold"/>
                                        <p:tgtEl>
                                          <p:spTgt spid="171"/>
                                        </p:tgtEl>
                                        <p:attrNameLst>
                                          <p:attrName>ppt_x</p:attrName>
                                          <p:attrName>ppt_y</p:attrName>
                                        </p:attrNameLst>
                                      </p:cBhvr>
                                      <p:rCtr x="0" y="14213"/>
                                    </p:animMotion>
                                  </p:childTnLst>
                                </p:cTn>
                              </p:par>
                              <p:par>
                                <p:cTn id="51" presetID="22" presetClass="entr" presetSubtype="1"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700"/>
                                        <p:tgtEl>
                                          <p:spTgt spid="172"/>
                                        </p:tgtEl>
                                      </p:cBhvr>
                                    </p:animEffec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71"/>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1" nodeType="afterEffect">
                                  <p:stCondLst>
                                    <p:cond delay="0"/>
                                  </p:stCondLst>
                                  <p:childTnLst>
                                    <p:set>
                                      <p:cBhvr>
                                        <p:cTn id="59" dur="1" fill="hold">
                                          <p:stCondLst>
                                            <p:cond delay="0"/>
                                          </p:stCondLst>
                                        </p:cTn>
                                        <p:tgtEl>
                                          <p:spTgt spid="189"/>
                                        </p:tgtEl>
                                        <p:attrNameLst>
                                          <p:attrName>style.visibility</p:attrName>
                                        </p:attrNameLst>
                                      </p:cBhvr>
                                      <p:to>
                                        <p:strVal val="visible"/>
                                      </p:to>
                                    </p:set>
                                  </p:childTnLst>
                                </p:cTn>
                              </p:par>
                              <p:par>
                                <p:cTn id="60" presetID="42" presetClass="path" presetSubtype="0" accel="50000" decel="50000" fill="hold" grpId="0" nodeType="withEffect">
                                  <p:stCondLst>
                                    <p:cond delay="0"/>
                                  </p:stCondLst>
                                  <p:childTnLst>
                                    <p:animMotion origin="layout" path="M -8.33333E-7 7.40741E-7 L -8.33333E-7 0.28449 " pathEditMode="relative" rAng="0" ptsTypes="AA">
                                      <p:cBhvr>
                                        <p:cTn id="61" dur="700" fill="hold"/>
                                        <p:tgtEl>
                                          <p:spTgt spid="189"/>
                                        </p:tgtEl>
                                        <p:attrNameLst>
                                          <p:attrName>ppt_x</p:attrName>
                                          <p:attrName>ppt_y</p:attrName>
                                        </p:attrNameLst>
                                      </p:cBhvr>
                                      <p:rCtr x="0" y="14213"/>
                                    </p:animMotion>
                                  </p:childTnLst>
                                </p:cTn>
                              </p:par>
                              <p:par>
                                <p:cTn id="62" presetID="22" presetClass="entr" presetSubtype="1" fill="hold" nodeType="withEffect">
                                  <p:stCondLst>
                                    <p:cond delay="0"/>
                                  </p:stCondLst>
                                  <p:childTnLst>
                                    <p:set>
                                      <p:cBhvr>
                                        <p:cTn id="63" dur="1" fill="hold">
                                          <p:stCondLst>
                                            <p:cond delay="0"/>
                                          </p:stCondLst>
                                        </p:cTn>
                                        <p:tgtEl>
                                          <p:spTgt spid="190"/>
                                        </p:tgtEl>
                                        <p:attrNameLst>
                                          <p:attrName>style.visibility</p:attrName>
                                        </p:attrNameLst>
                                      </p:cBhvr>
                                      <p:to>
                                        <p:strVal val="visible"/>
                                      </p:to>
                                    </p:set>
                                    <p:animEffect transition="in" filter="wipe(up)">
                                      <p:cBhvr>
                                        <p:cTn id="64" dur="700"/>
                                        <p:tgtEl>
                                          <p:spTgt spid="190"/>
                                        </p:tgtEl>
                                      </p:cBhvr>
                                    </p:animEffect>
                                  </p:childTnLst>
                                </p:cTn>
                              </p:par>
                            </p:childTnLst>
                          </p:cTn>
                        </p:par>
                        <p:par>
                          <p:cTn id="65" fill="hold">
                            <p:stCondLst>
                              <p:cond delay="4200"/>
                            </p:stCondLst>
                            <p:childTnLst>
                              <p:par>
                                <p:cTn id="66" presetID="1" presetClass="exit" presetSubtype="0" fill="hold" grpId="2" nodeType="afterEffect">
                                  <p:stCondLst>
                                    <p:cond delay="0"/>
                                  </p:stCondLst>
                                  <p:childTnLst>
                                    <p:set>
                                      <p:cBhvr>
                                        <p:cTn id="67" dur="1" fill="hold">
                                          <p:stCondLst>
                                            <p:cond delay="0"/>
                                          </p:stCondLst>
                                        </p:cTn>
                                        <p:tgtEl>
                                          <p:spTgt spid="189"/>
                                        </p:tgtEl>
                                        <p:attrNameLst>
                                          <p:attrName>style.visibility</p:attrName>
                                        </p:attrNameLst>
                                      </p:cBhvr>
                                      <p:to>
                                        <p:strVal val="hidden"/>
                                      </p:to>
                                    </p:set>
                                  </p:childTnLst>
                                </p:cTn>
                              </p:par>
                            </p:childTnLst>
                          </p:cTn>
                        </p:par>
                        <p:par>
                          <p:cTn id="68" fill="hold">
                            <p:stCondLst>
                              <p:cond delay="4200"/>
                            </p:stCondLst>
                            <p:childTnLst>
                              <p:par>
                                <p:cTn id="69" presetID="1" presetClass="entr" presetSubtype="0" fill="hold" grpId="1" nodeType="afterEffect">
                                  <p:stCondLst>
                                    <p:cond delay="0"/>
                                  </p:stCondLst>
                                  <p:childTnLst>
                                    <p:set>
                                      <p:cBhvr>
                                        <p:cTn id="70" dur="1" fill="hold">
                                          <p:stCondLst>
                                            <p:cond delay="0"/>
                                          </p:stCondLst>
                                        </p:cTn>
                                        <p:tgtEl>
                                          <p:spTgt spid="199"/>
                                        </p:tgtEl>
                                        <p:attrNameLst>
                                          <p:attrName>style.visibility</p:attrName>
                                        </p:attrNameLst>
                                      </p:cBhvr>
                                      <p:to>
                                        <p:strVal val="visible"/>
                                      </p:to>
                                    </p:set>
                                  </p:childTnLst>
                                </p:cTn>
                              </p:par>
                              <p:par>
                                <p:cTn id="71" presetID="42" presetClass="path" presetSubtype="0" accel="50000" decel="50000" fill="hold" grpId="0" nodeType="withEffect">
                                  <p:stCondLst>
                                    <p:cond delay="0"/>
                                  </p:stCondLst>
                                  <p:childTnLst>
                                    <p:animMotion origin="layout" path="M 4.79167E-6 4.81481E-6 L 4.79167E-6 0.28449 " pathEditMode="relative" rAng="0" ptsTypes="AA">
                                      <p:cBhvr>
                                        <p:cTn id="72" dur="700" fill="hold"/>
                                        <p:tgtEl>
                                          <p:spTgt spid="199"/>
                                        </p:tgtEl>
                                        <p:attrNameLst>
                                          <p:attrName>ppt_x</p:attrName>
                                          <p:attrName>ppt_y</p:attrName>
                                        </p:attrNameLst>
                                      </p:cBhvr>
                                      <p:rCtr x="0" y="14213"/>
                                    </p:animMotion>
                                  </p:childTnLst>
                                </p:cTn>
                              </p:par>
                              <p:par>
                                <p:cTn id="73" presetID="22" presetClass="entr" presetSubtype="1" fill="hold" nodeType="with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wipe(up)">
                                      <p:cBhvr>
                                        <p:cTn id="75" dur="700"/>
                                        <p:tgtEl>
                                          <p:spTgt spid="200"/>
                                        </p:tgtEl>
                                      </p:cBhvr>
                                    </p:animEffect>
                                  </p:childTnLst>
                                </p:cTn>
                              </p:par>
                            </p:childTnLst>
                          </p:cTn>
                        </p:par>
                        <p:par>
                          <p:cTn id="76" fill="hold">
                            <p:stCondLst>
                              <p:cond delay="4900"/>
                            </p:stCondLst>
                            <p:childTnLst>
                              <p:par>
                                <p:cTn id="77" presetID="1" presetClass="exit" presetSubtype="0" fill="hold" grpId="2" nodeType="afterEffect">
                                  <p:stCondLst>
                                    <p:cond delay="0"/>
                                  </p:stCondLst>
                                  <p:childTnLst>
                                    <p:set>
                                      <p:cBhvr>
                                        <p:cTn id="78" dur="1" fill="hold">
                                          <p:stCondLst>
                                            <p:cond delay="0"/>
                                          </p:stCondLst>
                                        </p:cTn>
                                        <p:tgtEl>
                                          <p:spTgt spid="199"/>
                                        </p:tgtEl>
                                        <p:attrNameLst>
                                          <p:attrName>style.visibility</p:attrName>
                                        </p:attrNameLst>
                                      </p:cBhvr>
                                      <p:to>
                                        <p:strVal val="hidden"/>
                                      </p:to>
                                    </p:set>
                                  </p:childTnLst>
                                </p:cTn>
                              </p:par>
                            </p:childTnLst>
                          </p:cTn>
                        </p:par>
                        <p:par>
                          <p:cTn id="79" fill="hold">
                            <p:stCondLst>
                              <p:cond delay="4900"/>
                            </p:stCondLst>
                            <p:childTnLst>
                              <p:par>
                                <p:cTn id="80" presetID="1" presetClass="entr" presetSubtype="0" fill="hold" grpId="1" nodeType="afterEffect">
                                  <p:stCondLst>
                                    <p:cond delay="0"/>
                                  </p:stCondLst>
                                  <p:childTnLst>
                                    <p:set>
                                      <p:cBhvr>
                                        <p:cTn id="81" dur="1" fill="hold">
                                          <p:stCondLst>
                                            <p:cond delay="0"/>
                                          </p:stCondLst>
                                        </p:cTn>
                                        <p:tgtEl>
                                          <p:spTgt spid="209"/>
                                        </p:tgtEl>
                                        <p:attrNameLst>
                                          <p:attrName>style.visibility</p:attrName>
                                        </p:attrNameLst>
                                      </p:cBhvr>
                                      <p:to>
                                        <p:strVal val="visible"/>
                                      </p:to>
                                    </p:set>
                                  </p:childTnLst>
                                </p:cTn>
                              </p:par>
                              <p:par>
                                <p:cTn id="82" presetID="42" presetClass="path" presetSubtype="0" accel="50000" decel="50000" fill="hold" grpId="0" nodeType="withEffect">
                                  <p:stCondLst>
                                    <p:cond delay="0"/>
                                  </p:stCondLst>
                                  <p:childTnLst>
                                    <p:animMotion origin="layout" path="M -4.16667E-7 4.81481E-6 L -4.16667E-7 0.28449 " pathEditMode="relative" rAng="0" ptsTypes="AA">
                                      <p:cBhvr>
                                        <p:cTn id="83" dur="700" fill="hold"/>
                                        <p:tgtEl>
                                          <p:spTgt spid="209"/>
                                        </p:tgtEl>
                                        <p:attrNameLst>
                                          <p:attrName>ppt_x</p:attrName>
                                          <p:attrName>ppt_y</p:attrName>
                                        </p:attrNameLst>
                                      </p:cBhvr>
                                      <p:rCtr x="0" y="14213"/>
                                    </p:animMotion>
                                  </p:childTnLst>
                                </p:cTn>
                              </p:par>
                              <p:par>
                                <p:cTn id="84" presetID="22" presetClass="entr" presetSubtype="1" fill="hold" nodeType="withEffect">
                                  <p:stCondLst>
                                    <p:cond delay="0"/>
                                  </p:stCondLst>
                                  <p:childTnLst>
                                    <p:set>
                                      <p:cBhvr>
                                        <p:cTn id="85" dur="1" fill="hold">
                                          <p:stCondLst>
                                            <p:cond delay="0"/>
                                          </p:stCondLst>
                                        </p:cTn>
                                        <p:tgtEl>
                                          <p:spTgt spid="210"/>
                                        </p:tgtEl>
                                        <p:attrNameLst>
                                          <p:attrName>style.visibility</p:attrName>
                                        </p:attrNameLst>
                                      </p:cBhvr>
                                      <p:to>
                                        <p:strVal val="visible"/>
                                      </p:to>
                                    </p:set>
                                    <p:animEffect transition="in" filter="wipe(up)">
                                      <p:cBhvr>
                                        <p:cTn id="86" dur="700"/>
                                        <p:tgtEl>
                                          <p:spTgt spid="210"/>
                                        </p:tgtEl>
                                      </p:cBhvr>
                                    </p:animEffect>
                                  </p:childTnLst>
                                </p:cTn>
                              </p:par>
                            </p:childTnLst>
                          </p:cTn>
                        </p:par>
                        <p:par>
                          <p:cTn id="87" fill="hold">
                            <p:stCondLst>
                              <p:cond delay="5600"/>
                            </p:stCondLst>
                            <p:childTnLst>
                              <p:par>
                                <p:cTn id="88" presetID="1" presetClass="exit" presetSubtype="0" fill="hold" grpId="2" nodeType="afterEffect">
                                  <p:stCondLst>
                                    <p:cond delay="0"/>
                                  </p:stCondLst>
                                  <p:childTnLst>
                                    <p:set>
                                      <p:cBhvr>
                                        <p:cTn id="89" dur="1"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animBg="1"/>
      <p:bldP spid="772" grpId="1" animBg="1"/>
      <p:bldP spid="141" grpId="0" animBg="1"/>
      <p:bldP spid="141" grpId="1" animBg="1"/>
      <p:bldP spid="141" grpId="2" animBg="1"/>
      <p:bldP spid="151" grpId="0" animBg="1"/>
      <p:bldP spid="151" grpId="1" animBg="1"/>
      <p:bldP spid="151" grpId="2" animBg="1"/>
      <p:bldP spid="161" grpId="0" animBg="1"/>
      <p:bldP spid="161" grpId="1" animBg="1"/>
      <p:bldP spid="161" grpId="2" animBg="1"/>
      <p:bldP spid="171" grpId="0" animBg="1"/>
      <p:bldP spid="171" grpId="1" animBg="1"/>
      <p:bldP spid="171" grpId="2" animBg="1"/>
      <p:bldP spid="189" grpId="0" animBg="1"/>
      <p:bldP spid="189" grpId="1" animBg="1"/>
      <p:bldP spid="189" grpId="2" animBg="1"/>
      <p:bldP spid="199" grpId="0" animBg="1"/>
      <p:bldP spid="199" grpId="1" animBg="1"/>
      <p:bldP spid="199" grpId="2" animBg="1"/>
      <p:bldP spid="209" grpId="0" animBg="1"/>
      <p:bldP spid="209" grpId="1" animBg="1"/>
      <p:bldP spid="209"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a:t>
            </a:r>
            <a:endParaRPr lang="en-US" dirty="0"/>
          </a:p>
        </p:txBody>
      </p:sp>
      <p:grpSp>
        <p:nvGrpSpPr>
          <p:cNvPr id="24" name="Group 23"/>
          <p:cNvGrpSpPr/>
          <p:nvPr/>
        </p:nvGrpSpPr>
        <p:grpSpPr>
          <a:xfrm>
            <a:off x="3165231" y="4905158"/>
            <a:ext cx="1613798" cy="603851"/>
            <a:chOff x="431322" y="4971900"/>
            <a:chExt cx="1293960" cy="603851"/>
          </a:xfrm>
        </p:grpSpPr>
        <p:sp>
          <p:nvSpPr>
            <p:cNvPr id="21" name="Rectangle 20"/>
            <p:cNvSpPr/>
            <p:nvPr/>
          </p:nvSpPr>
          <p:spPr>
            <a:xfrm>
              <a:off x="862642" y="4971902"/>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2</a:t>
              </a:r>
              <a:endParaRPr lang="en-US" sz="3200" dirty="0"/>
            </a:p>
          </p:txBody>
        </p:sp>
        <p:sp>
          <p:nvSpPr>
            <p:cNvPr id="22" name="Rectangle 21"/>
            <p:cNvSpPr/>
            <p:nvPr/>
          </p:nvSpPr>
          <p:spPr>
            <a:xfrm>
              <a:off x="1293962" y="4971901"/>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5</a:t>
              </a:r>
            </a:p>
          </p:txBody>
        </p:sp>
        <p:sp>
          <p:nvSpPr>
            <p:cNvPr id="23" name="Rectangle 22"/>
            <p:cNvSpPr/>
            <p:nvPr/>
          </p:nvSpPr>
          <p:spPr>
            <a:xfrm>
              <a:off x="431322" y="4971900"/>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3</a:t>
              </a:r>
            </a:p>
          </p:txBody>
        </p:sp>
      </p:grpSp>
      <p:grpSp>
        <p:nvGrpSpPr>
          <p:cNvPr id="32" name="Group 31"/>
          <p:cNvGrpSpPr/>
          <p:nvPr/>
        </p:nvGrpSpPr>
        <p:grpSpPr>
          <a:xfrm>
            <a:off x="5676176" y="4907319"/>
            <a:ext cx="431320" cy="1811547"/>
            <a:chOff x="3053749" y="4066126"/>
            <a:chExt cx="431320" cy="1811547"/>
          </a:xfrm>
        </p:grpSpPr>
        <p:sp>
          <p:nvSpPr>
            <p:cNvPr id="25" name="Rectangle 24"/>
            <p:cNvSpPr/>
            <p:nvPr/>
          </p:nvSpPr>
          <p:spPr>
            <a:xfrm>
              <a:off x="3053749" y="406612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26" name="Rectangle 25"/>
            <p:cNvSpPr/>
            <p:nvPr/>
          </p:nvSpPr>
          <p:spPr>
            <a:xfrm>
              <a:off x="3053749" y="466781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y</a:t>
              </a:r>
              <a:endParaRPr lang="en-US" sz="3200" dirty="0"/>
            </a:p>
          </p:txBody>
        </p:sp>
        <p:sp>
          <p:nvSpPr>
            <p:cNvPr id="27" name="Rectangle 26"/>
            <p:cNvSpPr/>
            <p:nvPr/>
          </p:nvSpPr>
          <p:spPr>
            <a:xfrm>
              <a:off x="3053749" y="5273824"/>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grpSp>
      <p:sp>
        <p:nvSpPr>
          <p:cNvPr id="29" name="TextBox 28"/>
          <p:cNvSpPr txBox="1"/>
          <p:nvPr/>
        </p:nvSpPr>
        <p:spPr>
          <a:xfrm>
            <a:off x="359114" y="1395891"/>
            <a:ext cx="6251910" cy="646331"/>
          </a:xfrm>
          <a:prstGeom prst="rect">
            <a:avLst/>
          </a:prstGeom>
          <a:noFill/>
        </p:spPr>
        <p:txBody>
          <a:bodyPr wrap="square" rtlCol="0">
            <a:spAutoFit/>
          </a:bodyPr>
          <a:lstStyle/>
          <a:p>
            <a:r>
              <a:rPr lang="en-US" sz="3600" dirty="0" smtClean="0">
                <a:latin typeface="Lucida Grande"/>
              </a:rPr>
              <a:t>Likewise, these equations</a:t>
            </a:r>
            <a:endParaRPr lang="en-US" sz="3600" dirty="0">
              <a:latin typeface="Lucida Grande"/>
            </a:endParaRPr>
          </a:p>
        </p:txBody>
      </p:sp>
      <p:grpSp>
        <p:nvGrpSpPr>
          <p:cNvPr id="40" name="Group 39"/>
          <p:cNvGrpSpPr/>
          <p:nvPr/>
        </p:nvGrpSpPr>
        <p:grpSpPr>
          <a:xfrm>
            <a:off x="5061975" y="5427918"/>
            <a:ext cx="2736301" cy="474455"/>
            <a:chOff x="5061975" y="5146558"/>
            <a:chExt cx="2736301" cy="474455"/>
          </a:xfrm>
        </p:grpSpPr>
        <p:sp>
          <p:nvSpPr>
            <p:cNvPr id="28" name="Oval 27"/>
            <p:cNvSpPr/>
            <p:nvPr/>
          </p:nvSpPr>
          <p:spPr>
            <a:xfrm>
              <a:off x="5061975" y="5438133"/>
              <a:ext cx="182880" cy="182880"/>
            </a:xfrm>
            <a:prstGeom prst="ellipse">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Equal 29"/>
            <p:cNvSpPr/>
            <p:nvPr/>
          </p:nvSpPr>
          <p:spPr>
            <a:xfrm>
              <a:off x="7246185" y="5146558"/>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3" name="TextBox 32"/>
          <p:cNvSpPr txBox="1"/>
          <p:nvPr/>
        </p:nvSpPr>
        <p:spPr>
          <a:xfrm>
            <a:off x="338667" y="4173392"/>
            <a:ext cx="11604804" cy="646331"/>
          </a:xfrm>
          <a:prstGeom prst="rect">
            <a:avLst/>
          </a:prstGeom>
          <a:noFill/>
        </p:spPr>
        <p:txBody>
          <a:bodyPr wrap="square" rtlCol="0">
            <a:spAutoFit/>
          </a:bodyPr>
          <a:lstStyle/>
          <a:p>
            <a:r>
              <a:rPr lang="en-US" sz="3600" dirty="0" smtClean="0">
                <a:latin typeface="Lucida Grande"/>
              </a:rPr>
              <a:t>can be written as a dot product of a </a:t>
            </a:r>
            <a:r>
              <a:rPr lang="en-US" sz="3600" i="1" dirty="0" smtClean="0">
                <a:latin typeface="Lucida Grande"/>
              </a:rPr>
              <a:t>matrix</a:t>
            </a:r>
            <a:r>
              <a:rPr lang="en-US" sz="3600" dirty="0" smtClean="0">
                <a:latin typeface="Lucida Grande"/>
              </a:rPr>
              <a:t> and a vector: </a:t>
            </a:r>
            <a:endParaRPr lang="en-US" sz="3600" dirty="0">
              <a:latin typeface="Lucida Grande"/>
            </a:endParaRPr>
          </a:p>
        </p:txBody>
      </p:sp>
      <p:sp>
        <p:nvSpPr>
          <p:cNvPr id="41" name="Plus 40"/>
          <p:cNvSpPr/>
          <p:nvPr/>
        </p:nvSpPr>
        <p:spPr>
          <a:xfrm>
            <a:off x="4347709" y="2220742"/>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2" name="Plus 41"/>
          <p:cNvSpPr/>
          <p:nvPr/>
        </p:nvSpPr>
        <p:spPr>
          <a:xfrm>
            <a:off x="5676176" y="2220742"/>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Equal 42"/>
          <p:cNvSpPr/>
          <p:nvPr/>
        </p:nvSpPr>
        <p:spPr>
          <a:xfrm>
            <a:off x="7246185" y="2220742"/>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TextBox 43"/>
          <p:cNvSpPr txBox="1"/>
          <p:nvPr/>
        </p:nvSpPr>
        <p:spPr>
          <a:xfrm>
            <a:off x="7850037" y="2071089"/>
            <a:ext cx="828136" cy="769441"/>
          </a:xfrm>
          <a:prstGeom prst="rect">
            <a:avLst/>
          </a:prstGeom>
          <a:noFill/>
        </p:spPr>
        <p:txBody>
          <a:bodyPr wrap="square" rtlCol="0">
            <a:spAutoFit/>
          </a:bodyPr>
          <a:lstStyle/>
          <a:p>
            <a:r>
              <a:rPr lang="en-US" sz="4400" dirty="0">
                <a:solidFill>
                  <a:schemeClr val="dk1"/>
                </a:solidFill>
              </a:rPr>
              <a:t>7</a:t>
            </a:r>
          </a:p>
        </p:txBody>
      </p:sp>
      <p:sp>
        <p:nvSpPr>
          <p:cNvPr id="45" name="Rectangle 44"/>
          <p:cNvSpPr/>
          <p:nvPr/>
        </p:nvSpPr>
        <p:spPr>
          <a:xfrm>
            <a:off x="3348111" y="2140237"/>
            <a:ext cx="568278"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3</a:t>
            </a:r>
            <a:endParaRPr lang="en-US" sz="3200" dirty="0"/>
          </a:p>
        </p:txBody>
      </p:sp>
      <p:sp>
        <p:nvSpPr>
          <p:cNvPr id="46" name="Rectangle 45"/>
          <p:cNvSpPr/>
          <p:nvPr/>
        </p:nvSpPr>
        <p:spPr>
          <a:xfrm>
            <a:off x="3916389" y="215388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47" name="Rectangle 46"/>
          <p:cNvSpPr/>
          <p:nvPr/>
        </p:nvSpPr>
        <p:spPr>
          <a:xfrm>
            <a:off x="4813536" y="2151725"/>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2</a:t>
            </a:r>
          </a:p>
        </p:txBody>
      </p:sp>
      <p:sp>
        <p:nvSpPr>
          <p:cNvPr id="48" name="Rectangle 47"/>
          <p:cNvSpPr/>
          <p:nvPr/>
        </p:nvSpPr>
        <p:spPr>
          <a:xfrm>
            <a:off x="5244856" y="215172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y</a:t>
            </a:r>
          </a:p>
        </p:txBody>
      </p:sp>
      <p:sp>
        <p:nvSpPr>
          <p:cNvPr id="49" name="Rectangle 48"/>
          <p:cNvSpPr/>
          <p:nvPr/>
        </p:nvSpPr>
        <p:spPr>
          <a:xfrm>
            <a:off x="6142003" y="2151725"/>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5</a:t>
            </a:r>
          </a:p>
        </p:txBody>
      </p:sp>
      <p:sp>
        <p:nvSpPr>
          <p:cNvPr id="50" name="Rectangle 49"/>
          <p:cNvSpPr/>
          <p:nvPr/>
        </p:nvSpPr>
        <p:spPr>
          <a:xfrm>
            <a:off x="6573323" y="215172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sp>
        <p:nvSpPr>
          <p:cNvPr id="51" name="Plus 50"/>
          <p:cNvSpPr/>
          <p:nvPr/>
        </p:nvSpPr>
        <p:spPr>
          <a:xfrm>
            <a:off x="4329789" y="2977971"/>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Plus 51"/>
          <p:cNvSpPr/>
          <p:nvPr/>
        </p:nvSpPr>
        <p:spPr>
          <a:xfrm>
            <a:off x="5658256" y="2977971"/>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Equal 52"/>
          <p:cNvSpPr/>
          <p:nvPr/>
        </p:nvSpPr>
        <p:spPr>
          <a:xfrm>
            <a:off x="7228265" y="2977971"/>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TextBox 53"/>
          <p:cNvSpPr txBox="1"/>
          <p:nvPr/>
        </p:nvSpPr>
        <p:spPr>
          <a:xfrm>
            <a:off x="7832117" y="2828318"/>
            <a:ext cx="828136" cy="769441"/>
          </a:xfrm>
          <a:prstGeom prst="rect">
            <a:avLst/>
          </a:prstGeom>
          <a:noFill/>
        </p:spPr>
        <p:txBody>
          <a:bodyPr wrap="square" rtlCol="0">
            <a:spAutoFit/>
          </a:bodyPr>
          <a:lstStyle/>
          <a:p>
            <a:r>
              <a:rPr lang="en-US" sz="4400" dirty="0" smtClean="0">
                <a:solidFill>
                  <a:schemeClr val="dk1"/>
                </a:solidFill>
              </a:rPr>
              <a:t>12</a:t>
            </a:r>
            <a:endParaRPr lang="en-US" sz="4400" dirty="0">
              <a:solidFill>
                <a:schemeClr val="dk1"/>
              </a:solidFill>
            </a:endParaRPr>
          </a:p>
        </p:txBody>
      </p:sp>
      <p:sp>
        <p:nvSpPr>
          <p:cNvPr id="55" name="Rectangle 54"/>
          <p:cNvSpPr/>
          <p:nvPr/>
        </p:nvSpPr>
        <p:spPr>
          <a:xfrm>
            <a:off x="3348111" y="2908953"/>
            <a:ext cx="550358"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-1</a:t>
            </a:r>
            <a:endParaRPr lang="en-US" sz="3200" dirty="0"/>
          </a:p>
        </p:txBody>
      </p:sp>
      <p:sp>
        <p:nvSpPr>
          <p:cNvPr id="56" name="Rectangle 55"/>
          <p:cNvSpPr/>
          <p:nvPr/>
        </p:nvSpPr>
        <p:spPr>
          <a:xfrm>
            <a:off x="3898469" y="291111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p:sp>
        <p:nvSpPr>
          <p:cNvPr id="57" name="Rectangle 56"/>
          <p:cNvSpPr/>
          <p:nvPr/>
        </p:nvSpPr>
        <p:spPr>
          <a:xfrm>
            <a:off x="4795616" y="290895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3</a:t>
            </a:r>
            <a:endParaRPr lang="en-US" sz="3200" dirty="0"/>
          </a:p>
        </p:txBody>
      </p:sp>
      <p:sp>
        <p:nvSpPr>
          <p:cNvPr id="58" name="Rectangle 57"/>
          <p:cNvSpPr/>
          <p:nvPr/>
        </p:nvSpPr>
        <p:spPr>
          <a:xfrm>
            <a:off x="5226936" y="290895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y</a:t>
            </a:r>
          </a:p>
        </p:txBody>
      </p:sp>
      <p:sp>
        <p:nvSpPr>
          <p:cNvPr id="59" name="Rectangle 58"/>
          <p:cNvSpPr/>
          <p:nvPr/>
        </p:nvSpPr>
        <p:spPr>
          <a:xfrm>
            <a:off x="6124083" y="290895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9</a:t>
            </a:r>
            <a:endParaRPr lang="en-US" sz="3200" dirty="0"/>
          </a:p>
        </p:txBody>
      </p:sp>
      <p:sp>
        <p:nvSpPr>
          <p:cNvPr id="60" name="Rectangle 59"/>
          <p:cNvSpPr/>
          <p:nvPr/>
        </p:nvSpPr>
        <p:spPr>
          <a:xfrm>
            <a:off x="6555403" y="290895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sp>
        <p:nvSpPr>
          <p:cNvPr id="61" name="Plus 60"/>
          <p:cNvSpPr/>
          <p:nvPr/>
        </p:nvSpPr>
        <p:spPr>
          <a:xfrm>
            <a:off x="4333641" y="3737521"/>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Plus 61"/>
          <p:cNvSpPr/>
          <p:nvPr/>
        </p:nvSpPr>
        <p:spPr>
          <a:xfrm>
            <a:off x="5662108" y="3737521"/>
            <a:ext cx="465827" cy="474455"/>
          </a:xfrm>
          <a:prstGeom prst="mathPlus">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Equal 62"/>
          <p:cNvSpPr/>
          <p:nvPr/>
        </p:nvSpPr>
        <p:spPr>
          <a:xfrm>
            <a:off x="7232117" y="3737521"/>
            <a:ext cx="552091" cy="474455"/>
          </a:xfrm>
          <a:prstGeom prst="mathEqual">
            <a:avLst/>
          </a:prstGeom>
          <a:solidFill>
            <a:srgbClr val="0070C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TextBox 63"/>
          <p:cNvSpPr txBox="1"/>
          <p:nvPr/>
        </p:nvSpPr>
        <p:spPr>
          <a:xfrm>
            <a:off x="7835969" y="3587868"/>
            <a:ext cx="828136" cy="769441"/>
          </a:xfrm>
          <a:prstGeom prst="rect">
            <a:avLst/>
          </a:prstGeom>
          <a:noFill/>
        </p:spPr>
        <p:txBody>
          <a:bodyPr wrap="square" rtlCol="0">
            <a:spAutoFit/>
          </a:bodyPr>
          <a:lstStyle/>
          <a:p>
            <a:r>
              <a:rPr lang="en-US" sz="4400" dirty="0" smtClean="0">
                <a:solidFill>
                  <a:schemeClr val="dk1"/>
                </a:solidFill>
              </a:rPr>
              <a:t>8</a:t>
            </a:r>
            <a:endParaRPr lang="en-US" sz="4400" dirty="0">
              <a:solidFill>
                <a:schemeClr val="dk1"/>
              </a:solidFill>
            </a:endParaRPr>
          </a:p>
        </p:txBody>
      </p:sp>
      <p:sp>
        <p:nvSpPr>
          <p:cNvPr id="65" name="Rectangle 64"/>
          <p:cNvSpPr/>
          <p:nvPr/>
        </p:nvSpPr>
        <p:spPr>
          <a:xfrm>
            <a:off x="3348111" y="3657016"/>
            <a:ext cx="55421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4</a:t>
            </a:r>
          </a:p>
        </p:txBody>
      </p:sp>
      <p:sp>
        <p:nvSpPr>
          <p:cNvPr id="66" name="Rectangle 65"/>
          <p:cNvSpPr/>
          <p:nvPr/>
        </p:nvSpPr>
        <p:spPr>
          <a:xfrm>
            <a:off x="3902321" y="367066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x</a:t>
            </a:r>
          </a:p>
        </p:txBody>
      </p:sp>
      <mc:AlternateContent xmlns:mc="http://schemas.openxmlformats.org/markup-compatibility/2006" xmlns:a14="http://schemas.microsoft.com/office/drawing/2010/main">
        <mc:Choice Requires="a14">
          <p:sp>
            <p:nvSpPr>
              <p:cNvPr id="67" name="Rectangle 66"/>
              <p:cNvSpPr/>
              <p:nvPr/>
            </p:nvSpPr>
            <p:spPr>
              <a:xfrm>
                <a:off x="4799468" y="366850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m:oMathPara>
                </a14:m>
                <a:endParaRPr lang="en-US" sz="2000" dirty="0"/>
              </a:p>
            </p:txBody>
          </p:sp>
        </mc:Choice>
        <mc:Fallback xmlns="">
          <p:sp>
            <p:nvSpPr>
              <p:cNvPr id="67" name="Rectangle 66"/>
              <p:cNvSpPr>
                <a:spLocks noRot="1" noChangeAspect="1" noMove="1" noResize="1" noEditPoints="1" noAdjustHandles="1" noChangeArrowheads="1" noChangeShapeType="1" noTextEdit="1"/>
              </p:cNvSpPr>
              <p:nvPr/>
            </p:nvSpPr>
            <p:spPr>
              <a:xfrm>
                <a:off x="4799468" y="3668504"/>
                <a:ext cx="431320" cy="603849"/>
              </a:xfrm>
              <a:prstGeom prst="rect">
                <a:avLst/>
              </a:prstGeom>
              <a:blipFill rotWithShape="0">
                <a:blip r:embed="rId2"/>
                <a:stretch>
                  <a:fillRect/>
                </a:stretch>
              </a:blipFill>
              <a:ln>
                <a:noFill/>
              </a:ln>
            </p:spPr>
            <p:txBody>
              <a:bodyPr/>
              <a:lstStyle/>
              <a:p>
                <a:r>
                  <a:rPr lang="en-US">
                    <a:noFill/>
                  </a:rPr>
                  <a:t> </a:t>
                </a:r>
              </a:p>
            </p:txBody>
          </p:sp>
        </mc:Fallback>
      </mc:AlternateContent>
      <p:sp>
        <p:nvSpPr>
          <p:cNvPr id="68" name="Rectangle 67"/>
          <p:cNvSpPr/>
          <p:nvPr/>
        </p:nvSpPr>
        <p:spPr>
          <a:xfrm>
            <a:off x="5230788" y="366850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y</a:t>
            </a:r>
          </a:p>
        </p:txBody>
      </p:sp>
      <p:sp>
        <p:nvSpPr>
          <p:cNvPr id="69" name="Rectangle 68"/>
          <p:cNvSpPr/>
          <p:nvPr/>
        </p:nvSpPr>
        <p:spPr>
          <a:xfrm>
            <a:off x="6127935" y="3668504"/>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0</a:t>
            </a:r>
            <a:endParaRPr lang="en-US" sz="3200" dirty="0"/>
          </a:p>
        </p:txBody>
      </p:sp>
      <p:sp>
        <p:nvSpPr>
          <p:cNvPr id="70" name="Rectangle 69"/>
          <p:cNvSpPr/>
          <p:nvPr/>
        </p:nvSpPr>
        <p:spPr>
          <a:xfrm>
            <a:off x="6559255" y="3668503"/>
            <a:ext cx="431320" cy="6038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z</a:t>
            </a:r>
          </a:p>
        </p:txBody>
      </p:sp>
      <p:grpSp>
        <p:nvGrpSpPr>
          <p:cNvPr id="71" name="Group 70"/>
          <p:cNvGrpSpPr/>
          <p:nvPr/>
        </p:nvGrpSpPr>
        <p:grpSpPr>
          <a:xfrm>
            <a:off x="3165231" y="5509007"/>
            <a:ext cx="1613798" cy="603851"/>
            <a:chOff x="431322" y="4971900"/>
            <a:chExt cx="1293960" cy="603851"/>
          </a:xfrm>
        </p:grpSpPr>
        <p:sp>
          <p:nvSpPr>
            <p:cNvPr id="72" name="Rectangle 71"/>
            <p:cNvSpPr/>
            <p:nvPr/>
          </p:nvSpPr>
          <p:spPr>
            <a:xfrm>
              <a:off x="862642" y="4971902"/>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3</a:t>
              </a:r>
              <a:endParaRPr lang="en-US" sz="3200" dirty="0"/>
            </a:p>
          </p:txBody>
        </p:sp>
        <p:sp>
          <p:nvSpPr>
            <p:cNvPr id="73" name="Rectangle 72"/>
            <p:cNvSpPr/>
            <p:nvPr/>
          </p:nvSpPr>
          <p:spPr>
            <a:xfrm>
              <a:off x="1293962" y="4971901"/>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9</a:t>
              </a:r>
              <a:endParaRPr lang="en-US" sz="3200" dirty="0"/>
            </a:p>
          </p:txBody>
        </p:sp>
        <p:sp>
          <p:nvSpPr>
            <p:cNvPr id="74" name="Rectangle 73"/>
            <p:cNvSpPr/>
            <p:nvPr/>
          </p:nvSpPr>
          <p:spPr>
            <a:xfrm>
              <a:off x="431322" y="4971900"/>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-1</a:t>
              </a:r>
              <a:endParaRPr lang="en-US" sz="3200" dirty="0"/>
            </a:p>
          </p:txBody>
        </p:sp>
      </p:grpSp>
      <p:grpSp>
        <p:nvGrpSpPr>
          <p:cNvPr id="75" name="Group 74"/>
          <p:cNvGrpSpPr/>
          <p:nvPr/>
        </p:nvGrpSpPr>
        <p:grpSpPr>
          <a:xfrm>
            <a:off x="3165231" y="6115015"/>
            <a:ext cx="1613798" cy="603851"/>
            <a:chOff x="431322" y="4971900"/>
            <a:chExt cx="1293960" cy="603851"/>
          </a:xfrm>
        </p:grpSpPr>
        <mc:AlternateContent xmlns:mc="http://schemas.openxmlformats.org/markup-compatibility/2006" xmlns:a14="http://schemas.microsoft.com/office/drawing/2010/main">
          <mc:Choice Requires="a14">
            <p:sp>
              <p:nvSpPr>
                <p:cNvPr id="76" name="Rectangle 75"/>
                <p:cNvSpPr/>
                <p:nvPr/>
              </p:nvSpPr>
              <p:spPr>
                <a:xfrm>
                  <a:off x="862642" y="4971902"/>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m:oMathPara>
                  </a14:m>
                  <a:endParaRPr lang="en-US" sz="2000" dirty="0"/>
                </a:p>
              </p:txBody>
            </p:sp>
          </mc:Choice>
          <mc:Fallback xmlns="">
            <p:sp>
              <p:nvSpPr>
                <p:cNvPr id="76" name="Rectangle 75"/>
                <p:cNvSpPr>
                  <a:spLocks noRot="1" noChangeAspect="1" noMove="1" noResize="1" noEditPoints="1" noAdjustHandles="1" noChangeArrowheads="1" noChangeShapeType="1" noTextEdit="1"/>
                </p:cNvSpPr>
                <p:nvPr/>
              </p:nvSpPr>
              <p:spPr>
                <a:xfrm>
                  <a:off x="862642" y="4971902"/>
                  <a:ext cx="431320" cy="603849"/>
                </a:xfrm>
                <a:prstGeom prst="rect">
                  <a:avLst/>
                </a:prstGeom>
                <a:blipFill rotWithShape="0">
                  <a:blip r:embed="rId3"/>
                  <a:stretch>
                    <a:fillRect/>
                  </a:stretch>
                </a:blipFill>
              </p:spPr>
              <p:txBody>
                <a:bodyPr/>
                <a:lstStyle/>
                <a:p>
                  <a:r>
                    <a:rPr lang="en-US">
                      <a:noFill/>
                    </a:rPr>
                    <a:t> </a:t>
                  </a:r>
                </a:p>
              </p:txBody>
            </p:sp>
          </mc:Fallback>
        </mc:AlternateContent>
        <p:sp>
          <p:nvSpPr>
            <p:cNvPr id="77" name="Rectangle 76"/>
            <p:cNvSpPr/>
            <p:nvPr/>
          </p:nvSpPr>
          <p:spPr>
            <a:xfrm>
              <a:off x="1293962" y="4971901"/>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0</a:t>
              </a:r>
              <a:endParaRPr lang="en-US" sz="3200" dirty="0"/>
            </a:p>
          </p:txBody>
        </p:sp>
        <p:sp>
          <p:nvSpPr>
            <p:cNvPr id="78" name="Rectangle 77"/>
            <p:cNvSpPr/>
            <p:nvPr/>
          </p:nvSpPr>
          <p:spPr>
            <a:xfrm>
              <a:off x="431322" y="4971900"/>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4</a:t>
              </a:r>
              <a:endParaRPr lang="en-US" sz="3200" dirty="0"/>
            </a:p>
          </p:txBody>
        </p:sp>
      </p:grpSp>
      <p:grpSp>
        <p:nvGrpSpPr>
          <p:cNvPr id="80" name="Group 79"/>
          <p:cNvGrpSpPr/>
          <p:nvPr/>
        </p:nvGrpSpPr>
        <p:grpSpPr>
          <a:xfrm>
            <a:off x="8048445" y="4905157"/>
            <a:ext cx="629728" cy="1811547"/>
            <a:chOff x="3053749" y="4066126"/>
            <a:chExt cx="431320" cy="1811547"/>
          </a:xfrm>
        </p:grpSpPr>
        <p:sp>
          <p:nvSpPr>
            <p:cNvPr id="81" name="Rectangle 80"/>
            <p:cNvSpPr/>
            <p:nvPr/>
          </p:nvSpPr>
          <p:spPr>
            <a:xfrm>
              <a:off x="3053749" y="406612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7</a:t>
              </a:r>
              <a:endParaRPr lang="en-US" sz="3200" dirty="0"/>
            </a:p>
          </p:txBody>
        </p:sp>
        <p:sp>
          <p:nvSpPr>
            <p:cNvPr id="82" name="Rectangle 81"/>
            <p:cNvSpPr/>
            <p:nvPr/>
          </p:nvSpPr>
          <p:spPr>
            <a:xfrm>
              <a:off x="3053749" y="4667816"/>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12</a:t>
              </a:r>
              <a:endParaRPr lang="en-US" sz="3200" dirty="0"/>
            </a:p>
          </p:txBody>
        </p:sp>
        <p:sp>
          <p:nvSpPr>
            <p:cNvPr id="83" name="Rectangle 82"/>
            <p:cNvSpPr/>
            <p:nvPr/>
          </p:nvSpPr>
          <p:spPr>
            <a:xfrm>
              <a:off x="3053749" y="5273824"/>
              <a:ext cx="431320" cy="6038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8</a:t>
              </a:r>
              <a:endParaRPr lang="en-US" sz="3200" dirty="0"/>
            </a:p>
          </p:txBody>
        </p:sp>
      </p:grpSp>
    </p:spTree>
    <p:extLst>
      <p:ext uri="{BB962C8B-B14F-4D97-AF65-F5344CB8AC3E}">
        <p14:creationId xmlns:p14="http://schemas.microsoft.com/office/powerpoint/2010/main" val="1397077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sp>
        <p:nvSpPr>
          <p:cNvPr id="772" name="Rectangle 771"/>
          <p:cNvSpPr/>
          <p:nvPr/>
        </p:nvSpPr>
        <p:spPr>
          <a:xfrm>
            <a:off x="698691" y="2367785"/>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961288" y="2371099"/>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1218024" y="2375543"/>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a:off x="1489706" y="2369957"/>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1752303" y="2365056"/>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2008454" y="2365056"/>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a:off x="2271051" y="2372090"/>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a:off x="2540086" y="2372090"/>
            <a:ext cx="262597" cy="282380"/>
          </a:xfrm>
          <a:prstGeom prst="rect">
            <a:avLst/>
          </a:prstGeom>
          <a:solidFill>
            <a:srgbClr val="FFFF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091653" y="2880194"/>
            <a:ext cx="137160" cy="1112041"/>
            <a:chOff x="4433665" y="2301257"/>
            <a:chExt cx="137160" cy="1112041"/>
          </a:xfrm>
          <a:solidFill>
            <a:srgbClr val="FFFF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228813" y="2881019"/>
            <a:ext cx="137160" cy="1112041"/>
            <a:chOff x="4433665" y="2301257"/>
            <a:chExt cx="137160" cy="1112041"/>
          </a:xfrm>
          <a:solidFill>
            <a:srgbClr val="FFFF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365973" y="2881019"/>
            <a:ext cx="137160" cy="1112041"/>
            <a:chOff x="4433665" y="2301257"/>
            <a:chExt cx="137160" cy="1112041"/>
          </a:xfrm>
          <a:solidFill>
            <a:srgbClr val="FFFF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503133" y="2881019"/>
            <a:ext cx="137160" cy="1112041"/>
            <a:chOff x="4433665" y="2301257"/>
            <a:chExt cx="137160" cy="1112041"/>
          </a:xfrm>
          <a:solidFill>
            <a:srgbClr val="FFFF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640293" y="2881019"/>
            <a:ext cx="137160" cy="1112041"/>
            <a:chOff x="4433665" y="2301257"/>
            <a:chExt cx="137160" cy="1112041"/>
          </a:xfrm>
          <a:solidFill>
            <a:srgbClr val="FFFF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777453" y="2881019"/>
            <a:ext cx="137160" cy="1112041"/>
            <a:chOff x="4433665" y="2301257"/>
            <a:chExt cx="137160" cy="1112041"/>
          </a:xfrm>
          <a:solidFill>
            <a:srgbClr val="FFFF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4914613" y="2881019"/>
            <a:ext cx="137160" cy="1112041"/>
            <a:chOff x="4433665" y="2301257"/>
            <a:chExt cx="137160" cy="1112041"/>
          </a:xfrm>
          <a:solidFill>
            <a:srgbClr val="FFFF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051773" y="2881019"/>
            <a:ext cx="137160" cy="1112041"/>
            <a:chOff x="4433665" y="2301257"/>
            <a:chExt cx="137160" cy="1112041"/>
          </a:xfrm>
          <a:solidFill>
            <a:srgbClr val="FFFF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3" name="TextBox 362"/>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Convolutional Layer</a:t>
            </a:r>
            <a:endParaRPr lang="en-US" sz="4000" dirty="0">
              <a:solidFill>
                <a:srgbClr val="002060"/>
              </a:solidFill>
            </a:endParaRPr>
          </a:p>
        </p:txBody>
      </p:sp>
    </p:spTree>
    <p:extLst>
      <p:ext uri="{BB962C8B-B14F-4D97-AF65-F5344CB8AC3E}">
        <p14:creationId xmlns:p14="http://schemas.microsoft.com/office/powerpoint/2010/main" val="118248429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28449 " pathEditMode="relative" rAng="0" ptsTypes="AA">
                                      <p:cBhvr>
                                        <p:cTn id="6" dur="700" fill="hold"/>
                                        <p:tgtEl>
                                          <p:spTgt spid="772"/>
                                        </p:tgtEl>
                                        <p:attrNameLst>
                                          <p:attrName>ppt_x</p:attrName>
                                          <p:attrName>ppt_y</p:attrName>
                                        </p:attrNameLst>
                                      </p:cBhvr>
                                      <p:rCtr x="0" y="14213"/>
                                    </p:animMotion>
                                  </p:childTnLst>
                                </p:cTn>
                              </p:par>
                              <p:par>
                                <p:cTn id="7" presetID="22" presetClass="entr" presetSubtype="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up)">
                                      <p:cBhvr>
                                        <p:cTn id="9" dur="700"/>
                                        <p:tgtEl>
                                          <p:spTgt spid="3"/>
                                        </p:tgtEl>
                                      </p:cBhvr>
                                    </p:animEffect>
                                  </p:childTnLst>
                                </p:cTn>
                              </p:par>
                            </p:childTnLst>
                          </p:cTn>
                        </p:par>
                        <p:par>
                          <p:cTn id="10" fill="hold">
                            <p:stCondLst>
                              <p:cond delay="700"/>
                            </p:stCondLst>
                            <p:childTnLst>
                              <p:par>
                                <p:cTn id="11" presetID="1" presetClass="exit" presetSubtype="0" fill="hold" grpId="1" nodeType="afterEffect">
                                  <p:stCondLst>
                                    <p:cond delay="0"/>
                                  </p:stCondLst>
                                  <p:childTnLst>
                                    <p:set>
                                      <p:cBhvr>
                                        <p:cTn id="12" dur="1" fill="hold">
                                          <p:stCondLst>
                                            <p:cond delay="0"/>
                                          </p:stCondLst>
                                        </p:cTn>
                                        <p:tgtEl>
                                          <p:spTgt spid="772"/>
                                        </p:tgtEl>
                                        <p:attrNameLst>
                                          <p:attrName>style.visibility</p:attrName>
                                        </p:attrNameLst>
                                      </p:cBhvr>
                                      <p:to>
                                        <p:strVal val="hidden"/>
                                      </p:to>
                                    </p:set>
                                  </p:childTnLst>
                                </p:cTn>
                              </p:par>
                            </p:childTnLst>
                          </p:cTn>
                        </p:par>
                        <p:par>
                          <p:cTn id="13" fill="hold">
                            <p:stCondLst>
                              <p:cond delay="700"/>
                            </p:stCondLst>
                            <p:childTnLst>
                              <p:par>
                                <p:cTn id="14" presetID="1" presetClass="entr" presetSubtype="0" fill="hold" grpId="1" nodeType="afterEffect">
                                  <p:stCondLst>
                                    <p:cond delay="0"/>
                                  </p:stCondLst>
                                  <p:childTnLst>
                                    <p:set>
                                      <p:cBhvr>
                                        <p:cTn id="15" dur="1" fill="hold">
                                          <p:stCondLst>
                                            <p:cond delay="0"/>
                                          </p:stCondLst>
                                        </p:cTn>
                                        <p:tgtEl>
                                          <p:spTgt spid="141"/>
                                        </p:tgtEl>
                                        <p:attrNameLst>
                                          <p:attrName>style.visibility</p:attrName>
                                        </p:attrNameLst>
                                      </p:cBhvr>
                                      <p:to>
                                        <p:strVal val="visible"/>
                                      </p:to>
                                    </p:set>
                                  </p:childTnLst>
                                </p:cTn>
                              </p:par>
                              <p:par>
                                <p:cTn id="16" presetID="42" presetClass="path" presetSubtype="0" accel="50000" decel="50000" fill="hold" grpId="0" nodeType="withEffect">
                                  <p:stCondLst>
                                    <p:cond delay="0"/>
                                  </p:stCondLst>
                                  <p:childTnLst>
                                    <p:animMotion origin="layout" path="M -3.33333E-6 -3.7037E-6 L -3.33333E-6 0.28449 " pathEditMode="relative" rAng="0" ptsTypes="AA">
                                      <p:cBhvr>
                                        <p:cTn id="17" dur="700" fill="hold"/>
                                        <p:tgtEl>
                                          <p:spTgt spid="141"/>
                                        </p:tgtEl>
                                        <p:attrNameLst>
                                          <p:attrName>ppt_x</p:attrName>
                                          <p:attrName>ppt_y</p:attrName>
                                        </p:attrNameLst>
                                      </p:cBhvr>
                                      <p:rCtr x="0" y="14213"/>
                                    </p:animMotion>
                                  </p:childTnLst>
                                </p:cTn>
                              </p:par>
                              <p:par>
                                <p:cTn id="18" presetID="22" presetClass="entr" presetSubtype="1"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up)">
                                      <p:cBhvr>
                                        <p:cTn id="20" dur="700"/>
                                        <p:tgtEl>
                                          <p:spTgt spid="142"/>
                                        </p:tgtEl>
                                      </p:cBhvr>
                                    </p:animEffect>
                                  </p:childTnLst>
                                </p:cTn>
                              </p:par>
                            </p:childTnLst>
                          </p:cTn>
                        </p:par>
                        <p:par>
                          <p:cTn id="21" fill="hold">
                            <p:stCondLst>
                              <p:cond delay="1400"/>
                            </p:stCondLst>
                            <p:childTnLst>
                              <p:par>
                                <p:cTn id="22" presetID="1" presetClass="exit" presetSubtype="0" fill="hold" grpId="2" nodeType="afterEffect">
                                  <p:stCondLst>
                                    <p:cond delay="0"/>
                                  </p:stCondLst>
                                  <p:childTnLst>
                                    <p:set>
                                      <p:cBhvr>
                                        <p:cTn id="23" dur="1" fill="hold">
                                          <p:stCondLst>
                                            <p:cond delay="0"/>
                                          </p:stCondLst>
                                        </p:cTn>
                                        <p:tgtEl>
                                          <p:spTgt spid="141"/>
                                        </p:tgtEl>
                                        <p:attrNameLst>
                                          <p:attrName>style.visibility</p:attrName>
                                        </p:attrNameLst>
                                      </p:cBhvr>
                                      <p:to>
                                        <p:strVal val="hidden"/>
                                      </p:to>
                                    </p:set>
                                  </p:childTnLst>
                                </p:cTn>
                              </p:par>
                            </p:childTnLst>
                          </p:cTn>
                        </p:par>
                        <p:par>
                          <p:cTn id="24" fill="hold">
                            <p:stCondLst>
                              <p:cond delay="1400"/>
                            </p:stCondLst>
                            <p:childTnLst>
                              <p:par>
                                <p:cTn id="25" presetID="1" presetClass="entr" presetSubtype="0" fill="hold" grpId="1" nodeType="after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2.91667E-6 1.85185E-6 L 2.91667E-6 0.28449 " pathEditMode="relative" rAng="0" ptsTypes="AA">
                                      <p:cBhvr>
                                        <p:cTn id="28" dur="700" fill="hold"/>
                                        <p:tgtEl>
                                          <p:spTgt spid="151"/>
                                        </p:tgtEl>
                                        <p:attrNameLst>
                                          <p:attrName>ppt_x</p:attrName>
                                          <p:attrName>ppt_y</p:attrName>
                                        </p:attrNameLst>
                                      </p:cBhvr>
                                      <p:rCtr x="0" y="14213"/>
                                    </p:animMotion>
                                  </p:childTnLst>
                                </p:cTn>
                              </p:par>
                              <p:par>
                                <p:cTn id="29" presetID="22" presetClass="entr" presetSubtype="1"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wipe(up)">
                                      <p:cBhvr>
                                        <p:cTn id="31" dur="700"/>
                                        <p:tgtEl>
                                          <p:spTgt spid="152"/>
                                        </p:tgtEl>
                                      </p:cBhvr>
                                    </p:animEffect>
                                  </p:childTnLst>
                                </p:cTn>
                              </p:par>
                            </p:childTnLst>
                          </p:cTn>
                        </p:par>
                        <p:par>
                          <p:cTn id="32" fill="hold">
                            <p:stCondLst>
                              <p:cond delay="2100"/>
                            </p:stCondLst>
                            <p:childTnLst>
                              <p:par>
                                <p:cTn id="33" presetID="1" presetClass="exit" presetSubtype="0" fill="hold" grpId="2" nodeType="afterEffect">
                                  <p:stCondLst>
                                    <p:cond delay="0"/>
                                  </p:stCondLst>
                                  <p:childTnLst>
                                    <p:set>
                                      <p:cBhvr>
                                        <p:cTn id="34" dur="1" fill="hold">
                                          <p:stCondLst>
                                            <p:cond delay="0"/>
                                          </p:stCondLst>
                                        </p:cTn>
                                        <p:tgtEl>
                                          <p:spTgt spid="151"/>
                                        </p:tgtEl>
                                        <p:attrNameLst>
                                          <p:attrName>style.visibility</p:attrName>
                                        </p:attrNameLst>
                                      </p:cBhvr>
                                      <p:to>
                                        <p:strVal val="hidden"/>
                                      </p:to>
                                    </p:set>
                                  </p:childTnLst>
                                </p:cTn>
                              </p:par>
                            </p:childTnLst>
                          </p:cTn>
                        </p:par>
                        <p:par>
                          <p:cTn id="35" fill="hold">
                            <p:stCondLst>
                              <p:cond delay="2100"/>
                            </p:stCondLst>
                            <p:childTnLst>
                              <p:par>
                                <p:cTn id="36" presetID="1" presetClass="entr" presetSubtype="0" fill="hold" grpId="1" nodeType="afterEffect">
                                  <p:stCondLst>
                                    <p:cond delay="0"/>
                                  </p:stCondLst>
                                  <p:childTnLst>
                                    <p:set>
                                      <p:cBhvr>
                                        <p:cTn id="37" dur="1" fill="hold">
                                          <p:stCondLst>
                                            <p:cond delay="0"/>
                                          </p:stCondLst>
                                        </p:cTn>
                                        <p:tgtEl>
                                          <p:spTgt spid="161"/>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2.70833E-6 -3.7037E-6 L -2.70833E-6 0.28449 " pathEditMode="relative" rAng="0" ptsTypes="AA">
                                      <p:cBhvr>
                                        <p:cTn id="39" dur="700" fill="hold"/>
                                        <p:tgtEl>
                                          <p:spTgt spid="161"/>
                                        </p:tgtEl>
                                        <p:attrNameLst>
                                          <p:attrName>ppt_x</p:attrName>
                                          <p:attrName>ppt_y</p:attrName>
                                        </p:attrNameLst>
                                      </p:cBhvr>
                                      <p:rCtr x="0" y="14213"/>
                                    </p:animMotion>
                                  </p:childTnLst>
                                </p:cTn>
                              </p:par>
                              <p:par>
                                <p:cTn id="40" presetID="22" presetClass="entr" presetSubtype="1"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wipe(up)">
                                      <p:cBhvr>
                                        <p:cTn id="42" dur="700"/>
                                        <p:tgtEl>
                                          <p:spTgt spid="162"/>
                                        </p:tgtEl>
                                      </p:cBhvr>
                                    </p:animEffect>
                                  </p:childTnLst>
                                </p:cTn>
                              </p:par>
                            </p:childTnLst>
                          </p:cTn>
                        </p:par>
                        <p:par>
                          <p:cTn id="43" fill="hold">
                            <p:stCondLst>
                              <p:cond delay="2800"/>
                            </p:stCondLst>
                            <p:childTnLst>
                              <p:par>
                                <p:cTn id="44" presetID="1" presetClass="exit" presetSubtype="0" fill="hold" grpId="2" nodeType="afterEffect">
                                  <p:stCondLst>
                                    <p:cond delay="0"/>
                                  </p:stCondLst>
                                  <p:childTnLst>
                                    <p:set>
                                      <p:cBhvr>
                                        <p:cTn id="45" dur="1" fill="hold">
                                          <p:stCondLst>
                                            <p:cond delay="0"/>
                                          </p:stCondLst>
                                        </p:cTn>
                                        <p:tgtEl>
                                          <p:spTgt spid="161"/>
                                        </p:tgtEl>
                                        <p:attrNameLst>
                                          <p:attrName>style.visibility</p:attrName>
                                        </p:attrNameLst>
                                      </p:cBhvr>
                                      <p:to>
                                        <p:strVal val="hidden"/>
                                      </p:to>
                                    </p:set>
                                  </p:childTnLst>
                                </p:cTn>
                              </p:par>
                            </p:childTnLst>
                          </p:cTn>
                        </p:par>
                        <p:par>
                          <p:cTn id="46" fill="hold">
                            <p:stCondLst>
                              <p:cond delay="2800"/>
                            </p:stCondLst>
                            <p:childTnLst>
                              <p:par>
                                <p:cTn id="47" presetID="1" presetClass="entr" presetSubtype="0" fill="hold" grpId="1" nodeType="after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2.91667E-6 7.40741E-7 L 2.91667E-6 0.28449 " pathEditMode="relative" rAng="0" ptsTypes="AA">
                                      <p:cBhvr>
                                        <p:cTn id="50" dur="700" fill="hold"/>
                                        <p:tgtEl>
                                          <p:spTgt spid="171"/>
                                        </p:tgtEl>
                                        <p:attrNameLst>
                                          <p:attrName>ppt_x</p:attrName>
                                          <p:attrName>ppt_y</p:attrName>
                                        </p:attrNameLst>
                                      </p:cBhvr>
                                      <p:rCtr x="0" y="14213"/>
                                    </p:animMotion>
                                  </p:childTnLst>
                                </p:cTn>
                              </p:par>
                              <p:par>
                                <p:cTn id="51" presetID="22" presetClass="entr" presetSubtype="1"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700"/>
                                        <p:tgtEl>
                                          <p:spTgt spid="172"/>
                                        </p:tgtEl>
                                      </p:cBhvr>
                                    </p:animEffec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71"/>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1" nodeType="afterEffect">
                                  <p:stCondLst>
                                    <p:cond delay="0"/>
                                  </p:stCondLst>
                                  <p:childTnLst>
                                    <p:set>
                                      <p:cBhvr>
                                        <p:cTn id="59" dur="1" fill="hold">
                                          <p:stCondLst>
                                            <p:cond delay="0"/>
                                          </p:stCondLst>
                                        </p:cTn>
                                        <p:tgtEl>
                                          <p:spTgt spid="189"/>
                                        </p:tgtEl>
                                        <p:attrNameLst>
                                          <p:attrName>style.visibility</p:attrName>
                                        </p:attrNameLst>
                                      </p:cBhvr>
                                      <p:to>
                                        <p:strVal val="visible"/>
                                      </p:to>
                                    </p:set>
                                  </p:childTnLst>
                                </p:cTn>
                              </p:par>
                              <p:par>
                                <p:cTn id="60" presetID="42" presetClass="path" presetSubtype="0" accel="50000" decel="50000" fill="hold" grpId="0" nodeType="withEffect">
                                  <p:stCondLst>
                                    <p:cond delay="0"/>
                                  </p:stCondLst>
                                  <p:childTnLst>
                                    <p:animMotion origin="layout" path="M -8.33333E-7 7.40741E-7 L -8.33333E-7 0.28449 " pathEditMode="relative" rAng="0" ptsTypes="AA">
                                      <p:cBhvr>
                                        <p:cTn id="61" dur="700" fill="hold"/>
                                        <p:tgtEl>
                                          <p:spTgt spid="189"/>
                                        </p:tgtEl>
                                        <p:attrNameLst>
                                          <p:attrName>ppt_x</p:attrName>
                                          <p:attrName>ppt_y</p:attrName>
                                        </p:attrNameLst>
                                      </p:cBhvr>
                                      <p:rCtr x="0" y="14213"/>
                                    </p:animMotion>
                                  </p:childTnLst>
                                </p:cTn>
                              </p:par>
                              <p:par>
                                <p:cTn id="62" presetID="22" presetClass="entr" presetSubtype="1" fill="hold" nodeType="withEffect">
                                  <p:stCondLst>
                                    <p:cond delay="0"/>
                                  </p:stCondLst>
                                  <p:childTnLst>
                                    <p:set>
                                      <p:cBhvr>
                                        <p:cTn id="63" dur="1" fill="hold">
                                          <p:stCondLst>
                                            <p:cond delay="0"/>
                                          </p:stCondLst>
                                        </p:cTn>
                                        <p:tgtEl>
                                          <p:spTgt spid="190"/>
                                        </p:tgtEl>
                                        <p:attrNameLst>
                                          <p:attrName>style.visibility</p:attrName>
                                        </p:attrNameLst>
                                      </p:cBhvr>
                                      <p:to>
                                        <p:strVal val="visible"/>
                                      </p:to>
                                    </p:set>
                                    <p:animEffect transition="in" filter="wipe(up)">
                                      <p:cBhvr>
                                        <p:cTn id="64" dur="700"/>
                                        <p:tgtEl>
                                          <p:spTgt spid="190"/>
                                        </p:tgtEl>
                                      </p:cBhvr>
                                    </p:animEffect>
                                  </p:childTnLst>
                                </p:cTn>
                              </p:par>
                            </p:childTnLst>
                          </p:cTn>
                        </p:par>
                        <p:par>
                          <p:cTn id="65" fill="hold">
                            <p:stCondLst>
                              <p:cond delay="4200"/>
                            </p:stCondLst>
                            <p:childTnLst>
                              <p:par>
                                <p:cTn id="66" presetID="1" presetClass="exit" presetSubtype="0" fill="hold" grpId="2" nodeType="afterEffect">
                                  <p:stCondLst>
                                    <p:cond delay="0"/>
                                  </p:stCondLst>
                                  <p:childTnLst>
                                    <p:set>
                                      <p:cBhvr>
                                        <p:cTn id="67" dur="1" fill="hold">
                                          <p:stCondLst>
                                            <p:cond delay="0"/>
                                          </p:stCondLst>
                                        </p:cTn>
                                        <p:tgtEl>
                                          <p:spTgt spid="189"/>
                                        </p:tgtEl>
                                        <p:attrNameLst>
                                          <p:attrName>style.visibility</p:attrName>
                                        </p:attrNameLst>
                                      </p:cBhvr>
                                      <p:to>
                                        <p:strVal val="hidden"/>
                                      </p:to>
                                    </p:set>
                                  </p:childTnLst>
                                </p:cTn>
                              </p:par>
                            </p:childTnLst>
                          </p:cTn>
                        </p:par>
                        <p:par>
                          <p:cTn id="68" fill="hold">
                            <p:stCondLst>
                              <p:cond delay="4200"/>
                            </p:stCondLst>
                            <p:childTnLst>
                              <p:par>
                                <p:cTn id="69" presetID="1" presetClass="entr" presetSubtype="0" fill="hold" grpId="1" nodeType="afterEffect">
                                  <p:stCondLst>
                                    <p:cond delay="0"/>
                                  </p:stCondLst>
                                  <p:childTnLst>
                                    <p:set>
                                      <p:cBhvr>
                                        <p:cTn id="70" dur="1" fill="hold">
                                          <p:stCondLst>
                                            <p:cond delay="0"/>
                                          </p:stCondLst>
                                        </p:cTn>
                                        <p:tgtEl>
                                          <p:spTgt spid="199"/>
                                        </p:tgtEl>
                                        <p:attrNameLst>
                                          <p:attrName>style.visibility</p:attrName>
                                        </p:attrNameLst>
                                      </p:cBhvr>
                                      <p:to>
                                        <p:strVal val="visible"/>
                                      </p:to>
                                    </p:set>
                                  </p:childTnLst>
                                </p:cTn>
                              </p:par>
                              <p:par>
                                <p:cTn id="71" presetID="42" presetClass="path" presetSubtype="0" accel="50000" decel="50000" fill="hold" grpId="0" nodeType="withEffect">
                                  <p:stCondLst>
                                    <p:cond delay="0"/>
                                  </p:stCondLst>
                                  <p:childTnLst>
                                    <p:animMotion origin="layout" path="M 4.79167E-6 4.81481E-6 L 4.79167E-6 0.28449 " pathEditMode="relative" rAng="0" ptsTypes="AA">
                                      <p:cBhvr>
                                        <p:cTn id="72" dur="700" fill="hold"/>
                                        <p:tgtEl>
                                          <p:spTgt spid="199"/>
                                        </p:tgtEl>
                                        <p:attrNameLst>
                                          <p:attrName>ppt_x</p:attrName>
                                          <p:attrName>ppt_y</p:attrName>
                                        </p:attrNameLst>
                                      </p:cBhvr>
                                      <p:rCtr x="0" y="14213"/>
                                    </p:animMotion>
                                  </p:childTnLst>
                                </p:cTn>
                              </p:par>
                              <p:par>
                                <p:cTn id="73" presetID="22" presetClass="entr" presetSubtype="1" fill="hold" nodeType="with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wipe(up)">
                                      <p:cBhvr>
                                        <p:cTn id="75" dur="700"/>
                                        <p:tgtEl>
                                          <p:spTgt spid="200"/>
                                        </p:tgtEl>
                                      </p:cBhvr>
                                    </p:animEffect>
                                  </p:childTnLst>
                                </p:cTn>
                              </p:par>
                            </p:childTnLst>
                          </p:cTn>
                        </p:par>
                        <p:par>
                          <p:cTn id="76" fill="hold">
                            <p:stCondLst>
                              <p:cond delay="4900"/>
                            </p:stCondLst>
                            <p:childTnLst>
                              <p:par>
                                <p:cTn id="77" presetID="1" presetClass="exit" presetSubtype="0" fill="hold" grpId="2" nodeType="afterEffect">
                                  <p:stCondLst>
                                    <p:cond delay="0"/>
                                  </p:stCondLst>
                                  <p:childTnLst>
                                    <p:set>
                                      <p:cBhvr>
                                        <p:cTn id="78" dur="1" fill="hold">
                                          <p:stCondLst>
                                            <p:cond delay="0"/>
                                          </p:stCondLst>
                                        </p:cTn>
                                        <p:tgtEl>
                                          <p:spTgt spid="199"/>
                                        </p:tgtEl>
                                        <p:attrNameLst>
                                          <p:attrName>style.visibility</p:attrName>
                                        </p:attrNameLst>
                                      </p:cBhvr>
                                      <p:to>
                                        <p:strVal val="hidden"/>
                                      </p:to>
                                    </p:set>
                                  </p:childTnLst>
                                </p:cTn>
                              </p:par>
                            </p:childTnLst>
                          </p:cTn>
                        </p:par>
                        <p:par>
                          <p:cTn id="79" fill="hold">
                            <p:stCondLst>
                              <p:cond delay="4900"/>
                            </p:stCondLst>
                            <p:childTnLst>
                              <p:par>
                                <p:cTn id="80" presetID="1" presetClass="entr" presetSubtype="0" fill="hold" grpId="1" nodeType="afterEffect">
                                  <p:stCondLst>
                                    <p:cond delay="0"/>
                                  </p:stCondLst>
                                  <p:childTnLst>
                                    <p:set>
                                      <p:cBhvr>
                                        <p:cTn id="81" dur="1" fill="hold">
                                          <p:stCondLst>
                                            <p:cond delay="0"/>
                                          </p:stCondLst>
                                        </p:cTn>
                                        <p:tgtEl>
                                          <p:spTgt spid="209"/>
                                        </p:tgtEl>
                                        <p:attrNameLst>
                                          <p:attrName>style.visibility</p:attrName>
                                        </p:attrNameLst>
                                      </p:cBhvr>
                                      <p:to>
                                        <p:strVal val="visible"/>
                                      </p:to>
                                    </p:set>
                                  </p:childTnLst>
                                </p:cTn>
                              </p:par>
                              <p:par>
                                <p:cTn id="82" presetID="42" presetClass="path" presetSubtype="0" accel="50000" decel="50000" fill="hold" grpId="0" nodeType="withEffect">
                                  <p:stCondLst>
                                    <p:cond delay="0"/>
                                  </p:stCondLst>
                                  <p:childTnLst>
                                    <p:animMotion origin="layout" path="M -4.16667E-7 4.81481E-6 L -4.16667E-7 0.28449 " pathEditMode="relative" rAng="0" ptsTypes="AA">
                                      <p:cBhvr>
                                        <p:cTn id="83" dur="700" fill="hold"/>
                                        <p:tgtEl>
                                          <p:spTgt spid="209"/>
                                        </p:tgtEl>
                                        <p:attrNameLst>
                                          <p:attrName>ppt_x</p:attrName>
                                          <p:attrName>ppt_y</p:attrName>
                                        </p:attrNameLst>
                                      </p:cBhvr>
                                      <p:rCtr x="0" y="14213"/>
                                    </p:animMotion>
                                  </p:childTnLst>
                                </p:cTn>
                              </p:par>
                              <p:par>
                                <p:cTn id="84" presetID="22" presetClass="entr" presetSubtype="1" fill="hold" nodeType="withEffect">
                                  <p:stCondLst>
                                    <p:cond delay="0"/>
                                  </p:stCondLst>
                                  <p:childTnLst>
                                    <p:set>
                                      <p:cBhvr>
                                        <p:cTn id="85" dur="1" fill="hold">
                                          <p:stCondLst>
                                            <p:cond delay="0"/>
                                          </p:stCondLst>
                                        </p:cTn>
                                        <p:tgtEl>
                                          <p:spTgt spid="210"/>
                                        </p:tgtEl>
                                        <p:attrNameLst>
                                          <p:attrName>style.visibility</p:attrName>
                                        </p:attrNameLst>
                                      </p:cBhvr>
                                      <p:to>
                                        <p:strVal val="visible"/>
                                      </p:to>
                                    </p:set>
                                    <p:animEffect transition="in" filter="wipe(up)">
                                      <p:cBhvr>
                                        <p:cTn id="86" dur="700"/>
                                        <p:tgtEl>
                                          <p:spTgt spid="210"/>
                                        </p:tgtEl>
                                      </p:cBhvr>
                                    </p:animEffect>
                                  </p:childTnLst>
                                </p:cTn>
                              </p:par>
                            </p:childTnLst>
                          </p:cTn>
                        </p:par>
                        <p:par>
                          <p:cTn id="87" fill="hold">
                            <p:stCondLst>
                              <p:cond delay="5600"/>
                            </p:stCondLst>
                            <p:childTnLst>
                              <p:par>
                                <p:cTn id="88" presetID="1" presetClass="exit" presetSubtype="0" fill="hold" grpId="2" nodeType="afterEffect">
                                  <p:stCondLst>
                                    <p:cond delay="0"/>
                                  </p:stCondLst>
                                  <p:childTnLst>
                                    <p:set>
                                      <p:cBhvr>
                                        <p:cTn id="89" dur="1"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animBg="1"/>
      <p:bldP spid="772" grpId="1" animBg="1"/>
      <p:bldP spid="141" grpId="0" animBg="1"/>
      <p:bldP spid="141" grpId="1" animBg="1"/>
      <p:bldP spid="141" grpId="2" animBg="1"/>
      <p:bldP spid="151" grpId="0" animBg="1"/>
      <p:bldP spid="151" grpId="1" animBg="1"/>
      <p:bldP spid="151" grpId="2" animBg="1"/>
      <p:bldP spid="161" grpId="0" animBg="1"/>
      <p:bldP spid="161" grpId="1" animBg="1"/>
      <p:bldP spid="161" grpId="2" animBg="1"/>
      <p:bldP spid="171" grpId="0" animBg="1"/>
      <p:bldP spid="171" grpId="1" animBg="1"/>
      <p:bldP spid="171" grpId="2" animBg="1"/>
      <p:bldP spid="189" grpId="0" animBg="1"/>
      <p:bldP spid="189" grpId="1" animBg="1"/>
      <p:bldP spid="189" grpId="2" animBg="1"/>
      <p:bldP spid="199" grpId="0" animBg="1"/>
      <p:bldP spid="199" grpId="1" animBg="1"/>
      <p:bldP spid="199" grpId="2" animBg="1"/>
      <p:bldP spid="209" grpId="0" animBg="1"/>
      <p:bldP spid="209" grpId="1" animBg="1"/>
      <p:bldP spid="209"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sp>
        <p:nvSpPr>
          <p:cNvPr id="772" name="Rectangle 771"/>
          <p:cNvSpPr/>
          <p:nvPr/>
        </p:nvSpPr>
        <p:spPr>
          <a:xfrm>
            <a:off x="698691" y="2367785"/>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961288" y="2371099"/>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1218024" y="2375543"/>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a:off x="1489706" y="2369957"/>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1752303" y="2365056"/>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a:off x="2008454" y="2365056"/>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a:off x="2271051" y="2372090"/>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a:off x="2540086" y="2372090"/>
            <a:ext cx="262597" cy="282380"/>
          </a:xfrm>
          <a:prstGeom prst="rect">
            <a:avLst/>
          </a:prstGeom>
          <a:solidFill>
            <a:srgbClr val="006600">
              <a:alpha val="60000"/>
            </a:srgbClr>
          </a:solidFill>
          <a:ln w="190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4099864" y="2896061"/>
            <a:ext cx="1097280" cy="1112866"/>
            <a:chOff x="4244053" y="3032594"/>
            <a:chExt cx="1097280" cy="1112866"/>
          </a:xfrm>
        </p:grpSpPr>
        <p:grpSp>
          <p:nvGrpSpPr>
            <p:cNvPr id="363" name="Group 362"/>
            <p:cNvGrpSpPr/>
            <p:nvPr/>
          </p:nvGrpSpPr>
          <p:grpSpPr>
            <a:xfrm>
              <a:off x="4244053" y="3032594"/>
              <a:ext cx="137160" cy="1112041"/>
              <a:chOff x="4433665" y="2301257"/>
              <a:chExt cx="137160" cy="1112041"/>
            </a:xfrm>
            <a:solidFill>
              <a:srgbClr val="FFFF00"/>
            </a:solidFill>
          </p:grpSpPr>
          <p:sp>
            <p:nvSpPr>
              <p:cNvPr id="364" name="Rectangle 3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2" name="Group 371"/>
            <p:cNvGrpSpPr/>
            <p:nvPr/>
          </p:nvGrpSpPr>
          <p:grpSpPr>
            <a:xfrm>
              <a:off x="4381213" y="3033419"/>
              <a:ext cx="137160" cy="1112041"/>
              <a:chOff x="4433665" y="2301257"/>
              <a:chExt cx="137160" cy="1112041"/>
            </a:xfrm>
            <a:solidFill>
              <a:srgbClr val="FFFF00"/>
            </a:solidFill>
          </p:grpSpPr>
          <p:sp>
            <p:nvSpPr>
              <p:cNvPr id="373" name="Rectangle 3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4518373" y="3033419"/>
              <a:ext cx="137160" cy="1112041"/>
              <a:chOff x="4433665" y="2301257"/>
              <a:chExt cx="137160" cy="1112041"/>
            </a:xfrm>
            <a:solidFill>
              <a:srgbClr val="FFFF00"/>
            </a:solidFill>
          </p:grpSpPr>
          <p:sp>
            <p:nvSpPr>
              <p:cNvPr id="382" name="Rectangle 38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4655533" y="3033419"/>
              <a:ext cx="137160" cy="1112041"/>
              <a:chOff x="4433665" y="2301257"/>
              <a:chExt cx="137160" cy="1112041"/>
            </a:xfrm>
            <a:solidFill>
              <a:srgbClr val="FFFF00"/>
            </a:solidFill>
          </p:grpSpPr>
          <p:sp>
            <p:nvSpPr>
              <p:cNvPr id="391" name="Rectangle 3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9" name="Group 398"/>
            <p:cNvGrpSpPr/>
            <p:nvPr/>
          </p:nvGrpSpPr>
          <p:grpSpPr>
            <a:xfrm>
              <a:off x="4792693" y="3033419"/>
              <a:ext cx="137160" cy="1112041"/>
              <a:chOff x="4433665" y="2301257"/>
              <a:chExt cx="137160" cy="1112041"/>
            </a:xfrm>
            <a:solidFill>
              <a:srgbClr val="FFFF00"/>
            </a:solidFill>
          </p:grpSpPr>
          <p:sp>
            <p:nvSpPr>
              <p:cNvPr id="400" name="Rectangle 39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8" name="Group 407"/>
            <p:cNvGrpSpPr/>
            <p:nvPr/>
          </p:nvGrpSpPr>
          <p:grpSpPr>
            <a:xfrm>
              <a:off x="4929853" y="3033419"/>
              <a:ext cx="137160" cy="1112041"/>
              <a:chOff x="4433665" y="2301257"/>
              <a:chExt cx="137160" cy="1112041"/>
            </a:xfrm>
            <a:solidFill>
              <a:srgbClr val="FFFF00"/>
            </a:solidFill>
          </p:grpSpPr>
          <p:sp>
            <p:nvSpPr>
              <p:cNvPr id="409" name="Rectangle 40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5067013" y="3033419"/>
              <a:ext cx="137160" cy="1112041"/>
              <a:chOff x="4433665" y="2301257"/>
              <a:chExt cx="137160" cy="1112041"/>
            </a:xfrm>
            <a:solidFill>
              <a:srgbClr val="FFFF00"/>
            </a:solidFill>
          </p:grpSpPr>
          <p:sp>
            <p:nvSpPr>
              <p:cNvPr id="418" name="Rectangle 4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6" name="Group 425"/>
            <p:cNvGrpSpPr/>
            <p:nvPr/>
          </p:nvGrpSpPr>
          <p:grpSpPr>
            <a:xfrm>
              <a:off x="5204173" y="3033419"/>
              <a:ext cx="137160" cy="1112041"/>
              <a:chOff x="4433665" y="2301257"/>
              <a:chExt cx="137160" cy="1112041"/>
            </a:xfrm>
            <a:solidFill>
              <a:srgbClr val="FFFF00"/>
            </a:solidFill>
          </p:grpSpPr>
          <p:sp>
            <p:nvSpPr>
              <p:cNvPr id="427" name="Rectangle 42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253446" y="3189462"/>
            <a:ext cx="137160" cy="1112041"/>
            <a:chOff x="4433665" y="2301257"/>
            <a:chExt cx="137160" cy="1112041"/>
          </a:xfrm>
          <a:solidFill>
            <a:srgbClr val="0066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390606" y="3190287"/>
            <a:ext cx="137160" cy="1112041"/>
            <a:chOff x="4433665" y="2301257"/>
            <a:chExt cx="137160" cy="1112041"/>
          </a:xfrm>
          <a:solidFill>
            <a:srgbClr val="0066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527766" y="3190287"/>
            <a:ext cx="137160" cy="1112041"/>
            <a:chOff x="4433665" y="2301257"/>
            <a:chExt cx="137160" cy="1112041"/>
          </a:xfrm>
          <a:solidFill>
            <a:srgbClr val="0066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664926" y="3190287"/>
            <a:ext cx="137160" cy="1112041"/>
            <a:chOff x="4433665" y="2301257"/>
            <a:chExt cx="137160" cy="1112041"/>
          </a:xfrm>
          <a:solidFill>
            <a:srgbClr val="0066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802086" y="3190287"/>
            <a:ext cx="137160" cy="1112041"/>
            <a:chOff x="4433665" y="2301257"/>
            <a:chExt cx="137160" cy="1112041"/>
          </a:xfrm>
          <a:solidFill>
            <a:srgbClr val="0066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939246" y="3190287"/>
            <a:ext cx="137160" cy="1112041"/>
            <a:chOff x="4433665" y="2301257"/>
            <a:chExt cx="137160" cy="1112041"/>
          </a:xfrm>
          <a:solidFill>
            <a:srgbClr val="0066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5076406" y="3190287"/>
            <a:ext cx="137160" cy="1112041"/>
            <a:chOff x="4433665" y="2301257"/>
            <a:chExt cx="137160" cy="1112041"/>
          </a:xfrm>
          <a:solidFill>
            <a:srgbClr val="0066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213566" y="3190287"/>
            <a:ext cx="137160" cy="1112041"/>
            <a:chOff x="4433665" y="2301257"/>
            <a:chExt cx="137160" cy="1112041"/>
          </a:xfrm>
          <a:solidFill>
            <a:srgbClr val="0066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5" name="TextBox 434"/>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Convolutional Layer</a:t>
            </a:r>
            <a:endParaRPr lang="en-US" sz="4000" dirty="0">
              <a:solidFill>
                <a:srgbClr val="002060"/>
              </a:solidFill>
            </a:endParaRPr>
          </a:p>
        </p:txBody>
      </p:sp>
    </p:spTree>
    <p:extLst>
      <p:ext uri="{BB962C8B-B14F-4D97-AF65-F5344CB8AC3E}">
        <p14:creationId xmlns:p14="http://schemas.microsoft.com/office/powerpoint/2010/main" val="360969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04167E-6 -7.40741E-7 L 1.04167E-6 0.28449 " pathEditMode="relative" rAng="0" ptsTypes="AA">
                                      <p:cBhvr>
                                        <p:cTn id="6" dur="700" fill="hold"/>
                                        <p:tgtEl>
                                          <p:spTgt spid="772"/>
                                        </p:tgtEl>
                                        <p:attrNameLst>
                                          <p:attrName>ppt_x</p:attrName>
                                          <p:attrName>ppt_y</p:attrName>
                                        </p:attrNameLst>
                                      </p:cBhvr>
                                      <p:rCtr x="0" y="14213"/>
                                    </p:animMotion>
                                  </p:childTnLst>
                                </p:cTn>
                              </p:par>
                              <p:par>
                                <p:cTn id="7" presetID="22" presetClass="entr" presetSubtype="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up)">
                                      <p:cBhvr>
                                        <p:cTn id="9" dur="700"/>
                                        <p:tgtEl>
                                          <p:spTgt spid="3"/>
                                        </p:tgtEl>
                                      </p:cBhvr>
                                    </p:animEffect>
                                  </p:childTnLst>
                                </p:cTn>
                              </p:par>
                            </p:childTnLst>
                          </p:cTn>
                        </p:par>
                        <p:par>
                          <p:cTn id="10" fill="hold">
                            <p:stCondLst>
                              <p:cond delay="700"/>
                            </p:stCondLst>
                            <p:childTnLst>
                              <p:par>
                                <p:cTn id="11" presetID="1" presetClass="exit" presetSubtype="0" fill="hold" grpId="1" nodeType="afterEffect">
                                  <p:stCondLst>
                                    <p:cond delay="0"/>
                                  </p:stCondLst>
                                  <p:childTnLst>
                                    <p:set>
                                      <p:cBhvr>
                                        <p:cTn id="12" dur="1" fill="hold">
                                          <p:stCondLst>
                                            <p:cond delay="0"/>
                                          </p:stCondLst>
                                        </p:cTn>
                                        <p:tgtEl>
                                          <p:spTgt spid="772"/>
                                        </p:tgtEl>
                                        <p:attrNameLst>
                                          <p:attrName>style.visibility</p:attrName>
                                        </p:attrNameLst>
                                      </p:cBhvr>
                                      <p:to>
                                        <p:strVal val="hidden"/>
                                      </p:to>
                                    </p:set>
                                  </p:childTnLst>
                                </p:cTn>
                              </p:par>
                            </p:childTnLst>
                          </p:cTn>
                        </p:par>
                        <p:par>
                          <p:cTn id="13" fill="hold">
                            <p:stCondLst>
                              <p:cond delay="700"/>
                            </p:stCondLst>
                            <p:childTnLst>
                              <p:par>
                                <p:cTn id="14" presetID="1" presetClass="entr" presetSubtype="0" fill="hold" grpId="1" nodeType="afterEffect">
                                  <p:stCondLst>
                                    <p:cond delay="0"/>
                                  </p:stCondLst>
                                  <p:childTnLst>
                                    <p:set>
                                      <p:cBhvr>
                                        <p:cTn id="15" dur="1" fill="hold">
                                          <p:stCondLst>
                                            <p:cond delay="0"/>
                                          </p:stCondLst>
                                        </p:cTn>
                                        <p:tgtEl>
                                          <p:spTgt spid="141"/>
                                        </p:tgtEl>
                                        <p:attrNameLst>
                                          <p:attrName>style.visibility</p:attrName>
                                        </p:attrNameLst>
                                      </p:cBhvr>
                                      <p:to>
                                        <p:strVal val="visible"/>
                                      </p:to>
                                    </p:set>
                                  </p:childTnLst>
                                </p:cTn>
                              </p:par>
                              <p:par>
                                <p:cTn id="16" presetID="42" presetClass="path" presetSubtype="0" accel="50000" decel="50000" fill="hold" grpId="0" nodeType="withEffect">
                                  <p:stCondLst>
                                    <p:cond delay="0"/>
                                  </p:stCondLst>
                                  <p:childTnLst>
                                    <p:animMotion origin="layout" path="M -3.33333E-6 -3.7037E-6 L -3.33333E-6 0.28449 " pathEditMode="relative" rAng="0" ptsTypes="AA">
                                      <p:cBhvr>
                                        <p:cTn id="17" dur="700" fill="hold"/>
                                        <p:tgtEl>
                                          <p:spTgt spid="141"/>
                                        </p:tgtEl>
                                        <p:attrNameLst>
                                          <p:attrName>ppt_x</p:attrName>
                                          <p:attrName>ppt_y</p:attrName>
                                        </p:attrNameLst>
                                      </p:cBhvr>
                                      <p:rCtr x="0" y="14213"/>
                                    </p:animMotion>
                                  </p:childTnLst>
                                </p:cTn>
                              </p:par>
                              <p:par>
                                <p:cTn id="18" presetID="22" presetClass="entr" presetSubtype="1" fill="hold" nodeType="with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up)">
                                      <p:cBhvr>
                                        <p:cTn id="20" dur="700"/>
                                        <p:tgtEl>
                                          <p:spTgt spid="142"/>
                                        </p:tgtEl>
                                      </p:cBhvr>
                                    </p:animEffect>
                                  </p:childTnLst>
                                </p:cTn>
                              </p:par>
                            </p:childTnLst>
                          </p:cTn>
                        </p:par>
                        <p:par>
                          <p:cTn id="21" fill="hold">
                            <p:stCondLst>
                              <p:cond delay="1400"/>
                            </p:stCondLst>
                            <p:childTnLst>
                              <p:par>
                                <p:cTn id="22" presetID="1" presetClass="exit" presetSubtype="0" fill="hold" grpId="2" nodeType="afterEffect">
                                  <p:stCondLst>
                                    <p:cond delay="0"/>
                                  </p:stCondLst>
                                  <p:childTnLst>
                                    <p:set>
                                      <p:cBhvr>
                                        <p:cTn id="23" dur="1" fill="hold">
                                          <p:stCondLst>
                                            <p:cond delay="0"/>
                                          </p:stCondLst>
                                        </p:cTn>
                                        <p:tgtEl>
                                          <p:spTgt spid="141"/>
                                        </p:tgtEl>
                                        <p:attrNameLst>
                                          <p:attrName>style.visibility</p:attrName>
                                        </p:attrNameLst>
                                      </p:cBhvr>
                                      <p:to>
                                        <p:strVal val="hidden"/>
                                      </p:to>
                                    </p:set>
                                  </p:childTnLst>
                                </p:cTn>
                              </p:par>
                            </p:childTnLst>
                          </p:cTn>
                        </p:par>
                        <p:par>
                          <p:cTn id="24" fill="hold">
                            <p:stCondLst>
                              <p:cond delay="1400"/>
                            </p:stCondLst>
                            <p:childTnLst>
                              <p:par>
                                <p:cTn id="25" presetID="1" presetClass="entr" presetSubtype="0" fill="hold" grpId="1" nodeType="after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42" presetClass="path" presetSubtype="0" accel="50000" decel="50000" fill="hold" grpId="0" nodeType="withEffect">
                                  <p:stCondLst>
                                    <p:cond delay="0"/>
                                  </p:stCondLst>
                                  <p:childTnLst>
                                    <p:animMotion origin="layout" path="M 2.91667E-6 1.85185E-6 L 2.91667E-6 0.28449 " pathEditMode="relative" rAng="0" ptsTypes="AA">
                                      <p:cBhvr>
                                        <p:cTn id="28" dur="700" fill="hold"/>
                                        <p:tgtEl>
                                          <p:spTgt spid="151"/>
                                        </p:tgtEl>
                                        <p:attrNameLst>
                                          <p:attrName>ppt_x</p:attrName>
                                          <p:attrName>ppt_y</p:attrName>
                                        </p:attrNameLst>
                                      </p:cBhvr>
                                      <p:rCtr x="0" y="14213"/>
                                    </p:animMotion>
                                  </p:childTnLst>
                                </p:cTn>
                              </p:par>
                              <p:par>
                                <p:cTn id="29" presetID="22" presetClass="entr" presetSubtype="1"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wipe(up)">
                                      <p:cBhvr>
                                        <p:cTn id="31" dur="700"/>
                                        <p:tgtEl>
                                          <p:spTgt spid="152"/>
                                        </p:tgtEl>
                                      </p:cBhvr>
                                    </p:animEffect>
                                  </p:childTnLst>
                                </p:cTn>
                              </p:par>
                            </p:childTnLst>
                          </p:cTn>
                        </p:par>
                        <p:par>
                          <p:cTn id="32" fill="hold">
                            <p:stCondLst>
                              <p:cond delay="2100"/>
                            </p:stCondLst>
                            <p:childTnLst>
                              <p:par>
                                <p:cTn id="33" presetID="1" presetClass="exit" presetSubtype="0" fill="hold" grpId="2" nodeType="afterEffect">
                                  <p:stCondLst>
                                    <p:cond delay="0"/>
                                  </p:stCondLst>
                                  <p:childTnLst>
                                    <p:set>
                                      <p:cBhvr>
                                        <p:cTn id="34" dur="1" fill="hold">
                                          <p:stCondLst>
                                            <p:cond delay="0"/>
                                          </p:stCondLst>
                                        </p:cTn>
                                        <p:tgtEl>
                                          <p:spTgt spid="151"/>
                                        </p:tgtEl>
                                        <p:attrNameLst>
                                          <p:attrName>style.visibility</p:attrName>
                                        </p:attrNameLst>
                                      </p:cBhvr>
                                      <p:to>
                                        <p:strVal val="hidden"/>
                                      </p:to>
                                    </p:set>
                                  </p:childTnLst>
                                </p:cTn>
                              </p:par>
                            </p:childTnLst>
                          </p:cTn>
                        </p:par>
                        <p:par>
                          <p:cTn id="35" fill="hold">
                            <p:stCondLst>
                              <p:cond delay="2100"/>
                            </p:stCondLst>
                            <p:childTnLst>
                              <p:par>
                                <p:cTn id="36" presetID="1" presetClass="entr" presetSubtype="0" fill="hold" grpId="1" nodeType="afterEffect">
                                  <p:stCondLst>
                                    <p:cond delay="0"/>
                                  </p:stCondLst>
                                  <p:childTnLst>
                                    <p:set>
                                      <p:cBhvr>
                                        <p:cTn id="37" dur="1" fill="hold">
                                          <p:stCondLst>
                                            <p:cond delay="0"/>
                                          </p:stCondLst>
                                        </p:cTn>
                                        <p:tgtEl>
                                          <p:spTgt spid="161"/>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2.70833E-6 -3.7037E-6 L -2.70833E-6 0.28449 " pathEditMode="relative" rAng="0" ptsTypes="AA">
                                      <p:cBhvr>
                                        <p:cTn id="39" dur="700" fill="hold"/>
                                        <p:tgtEl>
                                          <p:spTgt spid="161"/>
                                        </p:tgtEl>
                                        <p:attrNameLst>
                                          <p:attrName>ppt_x</p:attrName>
                                          <p:attrName>ppt_y</p:attrName>
                                        </p:attrNameLst>
                                      </p:cBhvr>
                                      <p:rCtr x="0" y="14213"/>
                                    </p:animMotion>
                                  </p:childTnLst>
                                </p:cTn>
                              </p:par>
                              <p:par>
                                <p:cTn id="40" presetID="22" presetClass="entr" presetSubtype="1" fill="hold"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wipe(up)">
                                      <p:cBhvr>
                                        <p:cTn id="42" dur="700"/>
                                        <p:tgtEl>
                                          <p:spTgt spid="162"/>
                                        </p:tgtEl>
                                      </p:cBhvr>
                                    </p:animEffect>
                                  </p:childTnLst>
                                </p:cTn>
                              </p:par>
                            </p:childTnLst>
                          </p:cTn>
                        </p:par>
                        <p:par>
                          <p:cTn id="43" fill="hold">
                            <p:stCondLst>
                              <p:cond delay="2800"/>
                            </p:stCondLst>
                            <p:childTnLst>
                              <p:par>
                                <p:cTn id="44" presetID="1" presetClass="exit" presetSubtype="0" fill="hold" grpId="2" nodeType="afterEffect">
                                  <p:stCondLst>
                                    <p:cond delay="0"/>
                                  </p:stCondLst>
                                  <p:childTnLst>
                                    <p:set>
                                      <p:cBhvr>
                                        <p:cTn id="45" dur="1" fill="hold">
                                          <p:stCondLst>
                                            <p:cond delay="0"/>
                                          </p:stCondLst>
                                        </p:cTn>
                                        <p:tgtEl>
                                          <p:spTgt spid="161"/>
                                        </p:tgtEl>
                                        <p:attrNameLst>
                                          <p:attrName>style.visibility</p:attrName>
                                        </p:attrNameLst>
                                      </p:cBhvr>
                                      <p:to>
                                        <p:strVal val="hidden"/>
                                      </p:to>
                                    </p:set>
                                  </p:childTnLst>
                                </p:cTn>
                              </p:par>
                            </p:childTnLst>
                          </p:cTn>
                        </p:par>
                        <p:par>
                          <p:cTn id="46" fill="hold">
                            <p:stCondLst>
                              <p:cond delay="2800"/>
                            </p:stCondLst>
                            <p:childTnLst>
                              <p:par>
                                <p:cTn id="47" presetID="1" presetClass="entr" presetSubtype="0" fill="hold" grpId="1" nodeType="after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par>
                                <p:cTn id="49" presetID="42" presetClass="path" presetSubtype="0" accel="50000" decel="50000" fill="hold" grpId="0" nodeType="withEffect">
                                  <p:stCondLst>
                                    <p:cond delay="0"/>
                                  </p:stCondLst>
                                  <p:childTnLst>
                                    <p:animMotion origin="layout" path="M 2.91667E-6 7.40741E-7 L 2.91667E-6 0.28449 " pathEditMode="relative" rAng="0" ptsTypes="AA">
                                      <p:cBhvr>
                                        <p:cTn id="50" dur="700" fill="hold"/>
                                        <p:tgtEl>
                                          <p:spTgt spid="171"/>
                                        </p:tgtEl>
                                        <p:attrNameLst>
                                          <p:attrName>ppt_x</p:attrName>
                                          <p:attrName>ppt_y</p:attrName>
                                        </p:attrNameLst>
                                      </p:cBhvr>
                                      <p:rCtr x="0" y="14213"/>
                                    </p:animMotion>
                                  </p:childTnLst>
                                </p:cTn>
                              </p:par>
                              <p:par>
                                <p:cTn id="51" presetID="22" presetClass="entr" presetSubtype="1" fill="hold" nodeType="withEffect">
                                  <p:stCondLst>
                                    <p:cond delay="0"/>
                                  </p:stCondLst>
                                  <p:childTnLst>
                                    <p:set>
                                      <p:cBhvr>
                                        <p:cTn id="52" dur="1" fill="hold">
                                          <p:stCondLst>
                                            <p:cond delay="0"/>
                                          </p:stCondLst>
                                        </p:cTn>
                                        <p:tgtEl>
                                          <p:spTgt spid="172"/>
                                        </p:tgtEl>
                                        <p:attrNameLst>
                                          <p:attrName>style.visibility</p:attrName>
                                        </p:attrNameLst>
                                      </p:cBhvr>
                                      <p:to>
                                        <p:strVal val="visible"/>
                                      </p:to>
                                    </p:set>
                                    <p:animEffect transition="in" filter="wipe(up)">
                                      <p:cBhvr>
                                        <p:cTn id="53" dur="700"/>
                                        <p:tgtEl>
                                          <p:spTgt spid="172"/>
                                        </p:tgtEl>
                                      </p:cBhvr>
                                    </p:animEffec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71"/>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1" nodeType="afterEffect">
                                  <p:stCondLst>
                                    <p:cond delay="0"/>
                                  </p:stCondLst>
                                  <p:childTnLst>
                                    <p:set>
                                      <p:cBhvr>
                                        <p:cTn id="59" dur="1" fill="hold">
                                          <p:stCondLst>
                                            <p:cond delay="0"/>
                                          </p:stCondLst>
                                        </p:cTn>
                                        <p:tgtEl>
                                          <p:spTgt spid="189"/>
                                        </p:tgtEl>
                                        <p:attrNameLst>
                                          <p:attrName>style.visibility</p:attrName>
                                        </p:attrNameLst>
                                      </p:cBhvr>
                                      <p:to>
                                        <p:strVal val="visible"/>
                                      </p:to>
                                    </p:set>
                                  </p:childTnLst>
                                </p:cTn>
                              </p:par>
                              <p:par>
                                <p:cTn id="60" presetID="42" presetClass="path" presetSubtype="0" accel="50000" decel="50000" fill="hold" grpId="0" nodeType="withEffect">
                                  <p:stCondLst>
                                    <p:cond delay="0"/>
                                  </p:stCondLst>
                                  <p:childTnLst>
                                    <p:animMotion origin="layout" path="M -8.33333E-7 7.40741E-7 L -8.33333E-7 0.28449 " pathEditMode="relative" rAng="0" ptsTypes="AA">
                                      <p:cBhvr>
                                        <p:cTn id="61" dur="700" fill="hold"/>
                                        <p:tgtEl>
                                          <p:spTgt spid="189"/>
                                        </p:tgtEl>
                                        <p:attrNameLst>
                                          <p:attrName>ppt_x</p:attrName>
                                          <p:attrName>ppt_y</p:attrName>
                                        </p:attrNameLst>
                                      </p:cBhvr>
                                      <p:rCtr x="0" y="14213"/>
                                    </p:animMotion>
                                  </p:childTnLst>
                                </p:cTn>
                              </p:par>
                              <p:par>
                                <p:cTn id="62" presetID="22" presetClass="entr" presetSubtype="1" fill="hold" nodeType="withEffect">
                                  <p:stCondLst>
                                    <p:cond delay="0"/>
                                  </p:stCondLst>
                                  <p:childTnLst>
                                    <p:set>
                                      <p:cBhvr>
                                        <p:cTn id="63" dur="1" fill="hold">
                                          <p:stCondLst>
                                            <p:cond delay="0"/>
                                          </p:stCondLst>
                                        </p:cTn>
                                        <p:tgtEl>
                                          <p:spTgt spid="190"/>
                                        </p:tgtEl>
                                        <p:attrNameLst>
                                          <p:attrName>style.visibility</p:attrName>
                                        </p:attrNameLst>
                                      </p:cBhvr>
                                      <p:to>
                                        <p:strVal val="visible"/>
                                      </p:to>
                                    </p:set>
                                    <p:animEffect transition="in" filter="wipe(up)">
                                      <p:cBhvr>
                                        <p:cTn id="64" dur="700"/>
                                        <p:tgtEl>
                                          <p:spTgt spid="190"/>
                                        </p:tgtEl>
                                      </p:cBhvr>
                                    </p:animEffect>
                                  </p:childTnLst>
                                </p:cTn>
                              </p:par>
                            </p:childTnLst>
                          </p:cTn>
                        </p:par>
                        <p:par>
                          <p:cTn id="65" fill="hold">
                            <p:stCondLst>
                              <p:cond delay="4200"/>
                            </p:stCondLst>
                            <p:childTnLst>
                              <p:par>
                                <p:cTn id="66" presetID="1" presetClass="exit" presetSubtype="0" fill="hold" grpId="2" nodeType="afterEffect">
                                  <p:stCondLst>
                                    <p:cond delay="0"/>
                                  </p:stCondLst>
                                  <p:childTnLst>
                                    <p:set>
                                      <p:cBhvr>
                                        <p:cTn id="67" dur="1" fill="hold">
                                          <p:stCondLst>
                                            <p:cond delay="0"/>
                                          </p:stCondLst>
                                        </p:cTn>
                                        <p:tgtEl>
                                          <p:spTgt spid="189"/>
                                        </p:tgtEl>
                                        <p:attrNameLst>
                                          <p:attrName>style.visibility</p:attrName>
                                        </p:attrNameLst>
                                      </p:cBhvr>
                                      <p:to>
                                        <p:strVal val="hidden"/>
                                      </p:to>
                                    </p:set>
                                  </p:childTnLst>
                                </p:cTn>
                              </p:par>
                            </p:childTnLst>
                          </p:cTn>
                        </p:par>
                        <p:par>
                          <p:cTn id="68" fill="hold">
                            <p:stCondLst>
                              <p:cond delay="4200"/>
                            </p:stCondLst>
                            <p:childTnLst>
                              <p:par>
                                <p:cTn id="69" presetID="1" presetClass="entr" presetSubtype="0" fill="hold" grpId="1" nodeType="afterEffect">
                                  <p:stCondLst>
                                    <p:cond delay="0"/>
                                  </p:stCondLst>
                                  <p:childTnLst>
                                    <p:set>
                                      <p:cBhvr>
                                        <p:cTn id="70" dur="1" fill="hold">
                                          <p:stCondLst>
                                            <p:cond delay="0"/>
                                          </p:stCondLst>
                                        </p:cTn>
                                        <p:tgtEl>
                                          <p:spTgt spid="199"/>
                                        </p:tgtEl>
                                        <p:attrNameLst>
                                          <p:attrName>style.visibility</p:attrName>
                                        </p:attrNameLst>
                                      </p:cBhvr>
                                      <p:to>
                                        <p:strVal val="visible"/>
                                      </p:to>
                                    </p:set>
                                  </p:childTnLst>
                                </p:cTn>
                              </p:par>
                              <p:par>
                                <p:cTn id="71" presetID="42" presetClass="path" presetSubtype="0" accel="50000" decel="50000" fill="hold" grpId="0" nodeType="withEffect">
                                  <p:stCondLst>
                                    <p:cond delay="0"/>
                                  </p:stCondLst>
                                  <p:childTnLst>
                                    <p:animMotion origin="layout" path="M 4.79167E-6 4.81481E-6 L 4.79167E-6 0.28449 " pathEditMode="relative" rAng="0" ptsTypes="AA">
                                      <p:cBhvr>
                                        <p:cTn id="72" dur="700" fill="hold"/>
                                        <p:tgtEl>
                                          <p:spTgt spid="199"/>
                                        </p:tgtEl>
                                        <p:attrNameLst>
                                          <p:attrName>ppt_x</p:attrName>
                                          <p:attrName>ppt_y</p:attrName>
                                        </p:attrNameLst>
                                      </p:cBhvr>
                                      <p:rCtr x="0" y="14213"/>
                                    </p:animMotion>
                                  </p:childTnLst>
                                </p:cTn>
                              </p:par>
                              <p:par>
                                <p:cTn id="73" presetID="22" presetClass="entr" presetSubtype="1" fill="hold" nodeType="with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wipe(up)">
                                      <p:cBhvr>
                                        <p:cTn id="75" dur="700"/>
                                        <p:tgtEl>
                                          <p:spTgt spid="200"/>
                                        </p:tgtEl>
                                      </p:cBhvr>
                                    </p:animEffect>
                                  </p:childTnLst>
                                </p:cTn>
                              </p:par>
                            </p:childTnLst>
                          </p:cTn>
                        </p:par>
                        <p:par>
                          <p:cTn id="76" fill="hold">
                            <p:stCondLst>
                              <p:cond delay="4900"/>
                            </p:stCondLst>
                            <p:childTnLst>
                              <p:par>
                                <p:cTn id="77" presetID="1" presetClass="exit" presetSubtype="0" fill="hold" grpId="2" nodeType="afterEffect">
                                  <p:stCondLst>
                                    <p:cond delay="0"/>
                                  </p:stCondLst>
                                  <p:childTnLst>
                                    <p:set>
                                      <p:cBhvr>
                                        <p:cTn id="78" dur="1" fill="hold">
                                          <p:stCondLst>
                                            <p:cond delay="0"/>
                                          </p:stCondLst>
                                        </p:cTn>
                                        <p:tgtEl>
                                          <p:spTgt spid="199"/>
                                        </p:tgtEl>
                                        <p:attrNameLst>
                                          <p:attrName>style.visibility</p:attrName>
                                        </p:attrNameLst>
                                      </p:cBhvr>
                                      <p:to>
                                        <p:strVal val="hidden"/>
                                      </p:to>
                                    </p:set>
                                  </p:childTnLst>
                                </p:cTn>
                              </p:par>
                            </p:childTnLst>
                          </p:cTn>
                        </p:par>
                        <p:par>
                          <p:cTn id="79" fill="hold">
                            <p:stCondLst>
                              <p:cond delay="4900"/>
                            </p:stCondLst>
                            <p:childTnLst>
                              <p:par>
                                <p:cTn id="80" presetID="1" presetClass="entr" presetSubtype="0" fill="hold" grpId="1" nodeType="afterEffect">
                                  <p:stCondLst>
                                    <p:cond delay="0"/>
                                  </p:stCondLst>
                                  <p:childTnLst>
                                    <p:set>
                                      <p:cBhvr>
                                        <p:cTn id="81" dur="1" fill="hold">
                                          <p:stCondLst>
                                            <p:cond delay="0"/>
                                          </p:stCondLst>
                                        </p:cTn>
                                        <p:tgtEl>
                                          <p:spTgt spid="209"/>
                                        </p:tgtEl>
                                        <p:attrNameLst>
                                          <p:attrName>style.visibility</p:attrName>
                                        </p:attrNameLst>
                                      </p:cBhvr>
                                      <p:to>
                                        <p:strVal val="visible"/>
                                      </p:to>
                                    </p:set>
                                  </p:childTnLst>
                                </p:cTn>
                              </p:par>
                              <p:par>
                                <p:cTn id="82" presetID="42" presetClass="path" presetSubtype="0" accel="50000" decel="50000" fill="hold" grpId="0" nodeType="withEffect">
                                  <p:stCondLst>
                                    <p:cond delay="0"/>
                                  </p:stCondLst>
                                  <p:childTnLst>
                                    <p:animMotion origin="layout" path="M -4.16667E-7 4.81481E-6 L -4.16667E-7 0.28449 " pathEditMode="relative" rAng="0" ptsTypes="AA">
                                      <p:cBhvr>
                                        <p:cTn id="83" dur="700" fill="hold"/>
                                        <p:tgtEl>
                                          <p:spTgt spid="209"/>
                                        </p:tgtEl>
                                        <p:attrNameLst>
                                          <p:attrName>ppt_x</p:attrName>
                                          <p:attrName>ppt_y</p:attrName>
                                        </p:attrNameLst>
                                      </p:cBhvr>
                                      <p:rCtr x="0" y="14213"/>
                                    </p:animMotion>
                                  </p:childTnLst>
                                </p:cTn>
                              </p:par>
                              <p:par>
                                <p:cTn id="84" presetID="22" presetClass="entr" presetSubtype="1" fill="hold" nodeType="withEffect">
                                  <p:stCondLst>
                                    <p:cond delay="0"/>
                                  </p:stCondLst>
                                  <p:childTnLst>
                                    <p:set>
                                      <p:cBhvr>
                                        <p:cTn id="85" dur="1" fill="hold">
                                          <p:stCondLst>
                                            <p:cond delay="0"/>
                                          </p:stCondLst>
                                        </p:cTn>
                                        <p:tgtEl>
                                          <p:spTgt spid="210"/>
                                        </p:tgtEl>
                                        <p:attrNameLst>
                                          <p:attrName>style.visibility</p:attrName>
                                        </p:attrNameLst>
                                      </p:cBhvr>
                                      <p:to>
                                        <p:strVal val="visible"/>
                                      </p:to>
                                    </p:set>
                                    <p:animEffect transition="in" filter="wipe(up)">
                                      <p:cBhvr>
                                        <p:cTn id="86" dur="700"/>
                                        <p:tgtEl>
                                          <p:spTgt spid="210"/>
                                        </p:tgtEl>
                                      </p:cBhvr>
                                    </p:animEffect>
                                  </p:childTnLst>
                                </p:cTn>
                              </p:par>
                            </p:childTnLst>
                          </p:cTn>
                        </p:par>
                        <p:par>
                          <p:cTn id="87" fill="hold">
                            <p:stCondLst>
                              <p:cond delay="5600"/>
                            </p:stCondLst>
                            <p:childTnLst>
                              <p:par>
                                <p:cTn id="88" presetID="1" presetClass="exit" presetSubtype="0" fill="hold" grpId="2" nodeType="afterEffect">
                                  <p:stCondLst>
                                    <p:cond delay="0"/>
                                  </p:stCondLst>
                                  <p:childTnLst>
                                    <p:set>
                                      <p:cBhvr>
                                        <p:cTn id="89" dur="1"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animBg="1"/>
      <p:bldP spid="772" grpId="1" animBg="1"/>
      <p:bldP spid="141" grpId="0" animBg="1"/>
      <p:bldP spid="141" grpId="1" animBg="1"/>
      <p:bldP spid="141" grpId="2" animBg="1"/>
      <p:bldP spid="151" grpId="0" animBg="1"/>
      <p:bldP spid="151" grpId="1" animBg="1"/>
      <p:bldP spid="151" grpId="2" animBg="1"/>
      <p:bldP spid="161" grpId="0" animBg="1"/>
      <p:bldP spid="161" grpId="1" animBg="1"/>
      <p:bldP spid="161" grpId="2" animBg="1"/>
      <p:bldP spid="171" grpId="0" animBg="1"/>
      <p:bldP spid="171" grpId="1" animBg="1"/>
      <p:bldP spid="171" grpId="2" animBg="1"/>
      <p:bldP spid="189" grpId="0" animBg="1"/>
      <p:bldP spid="189" grpId="1" animBg="1"/>
      <p:bldP spid="189" grpId="2" animBg="1"/>
      <p:bldP spid="199" grpId="0" animBg="1"/>
      <p:bldP spid="199" grpId="1" animBg="1"/>
      <p:bldP spid="199" grpId="2" animBg="1"/>
      <p:bldP spid="209" grpId="0" animBg="1"/>
      <p:bldP spid="209" grpId="1" animBg="1"/>
      <p:bldP spid="209"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4099864" y="2896061"/>
            <a:ext cx="1097280" cy="1112866"/>
            <a:chOff x="4244053" y="3032594"/>
            <a:chExt cx="1097280" cy="1112866"/>
          </a:xfrm>
        </p:grpSpPr>
        <p:grpSp>
          <p:nvGrpSpPr>
            <p:cNvPr id="363" name="Group 362"/>
            <p:cNvGrpSpPr/>
            <p:nvPr/>
          </p:nvGrpSpPr>
          <p:grpSpPr>
            <a:xfrm>
              <a:off x="4244053" y="3032594"/>
              <a:ext cx="137160" cy="1112041"/>
              <a:chOff x="4433665" y="2301257"/>
              <a:chExt cx="137160" cy="1112041"/>
            </a:xfrm>
            <a:solidFill>
              <a:srgbClr val="FFFF00"/>
            </a:solidFill>
          </p:grpSpPr>
          <p:sp>
            <p:nvSpPr>
              <p:cNvPr id="364" name="Rectangle 3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2" name="Group 371"/>
            <p:cNvGrpSpPr/>
            <p:nvPr/>
          </p:nvGrpSpPr>
          <p:grpSpPr>
            <a:xfrm>
              <a:off x="4381213" y="3033419"/>
              <a:ext cx="137160" cy="1112041"/>
              <a:chOff x="4433665" y="2301257"/>
              <a:chExt cx="137160" cy="1112041"/>
            </a:xfrm>
            <a:solidFill>
              <a:srgbClr val="FFFF00"/>
            </a:solidFill>
          </p:grpSpPr>
          <p:sp>
            <p:nvSpPr>
              <p:cNvPr id="373" name="Rectangle 3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4518373" y="3033419"/>
              <a:ext cx="137160" cy="1112041"/>
              <a:chOff x="4433665" y="2301257"/>
              <a:chExt cx="137160" cy="1112041"/>
            </a:xfrm>
            <a:solidFill>
              <a:srgbClr val="FFFF00"/>
            </a:solidFill>
          </p:grpSpPr>
          <p:sp>
            <p:nvSpPr>
              <p:cNvPr id="382" name="Rectangle 38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4655533" y="3033419"/>
              <a:ext cx="137160" cy="1112041"/>
              <a:chOff x="4433665" y="2301257"/>
              <a:chExt cx="137160" cy="1112041"/>
            </a:xfrm>
            <a:solidFill>
              <a:srgbClr val="FFFF00"/>
            </a:solidFill>
          </p:grpSpPr>
          <p:sp>
            <p:nvSpPr>
              <p:cNvPr id="391" name="Rectangle 3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9" name="Group 398"/>
            <p:cNvGrpSpPr/>
            <p:nvPr/>
          </p:nvGrpSpPr>
          <p:grpSpPr>
            <a:xfrm>
              <a:off x="4792693" y="3033419"/>
              <a:ext cx="137160" cy="1112041"/>
              <a:chOff x="4433665" y="2301257"/>
              <a:chExt cx="137160" cy="1112041"/>
            </a:xfrm>
            <a:solidFill>
              <a:srgbClr val="FFFF00"/>
            </a:solidFill>
          </p:grpSpPr>
          <p:sp>
            <p:nvSpPr>
              <p:cNvPr id="400" name="Rectangle 39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8" name="Group 407"/>
            <p:cNvGrpSpPr/>
            <p:nvPr/>
          </p:nvGrpSpPr>
          <p:grpSpPr>
            <a:xfrm>
              <a:off x="4929853" y="3033419"/>
              <a:ext cx="137160" cy="1112041"/>
              <a:chOff x="4433665" y="2301257"/>
              <a:chExt cx="137160" cy="1112041"/>
            </a:xfrm>
            <a:solidFill>
              <a:srgbClr val="FFFF00"/>
            </a:solidFill>
          </p:grpSpPr>
          <p:sp>
            <p:nvSpPr>
              <p:cNvPr id="409" name="Rectangle 40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5067013" y="3033419"/>
              <a:ext cx="137160" cy="1112041"/>
              <a:chOff x="4433665" y="2301257"/>
              <a:chExt cx="137160" cy="1112041"/>
            </a:xfrm>
            <a:solidFill>
              <a:srgbClr val="FFFF00"/>
            </a:solidFill>
          </p:grpSpPr>
          <p:sp>
            <p:nvSpPr>
              <p:cNvPr id="418" name="Rectangle 4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6" name="Group 425"/>
            <p:cNvGrpSpPr/>
            <p:nvPr/>
          </p:nvGrpSpPr>
          <p:grpSpPr>
            <a:xfrm>
              <a:off x="5204173" y="3033419"/>
              <a:ext cx="137160" cy="1112041"/>
              <a:chOff x="4433665" y="2301257"/>
              <a:chExt cx="137160" cy="1112041"/>
            </a:xfrm>
            <a:solidFill>
              <a:srgbClr val="FFFF00"/>
            </a:solidFill>
          </p:grpSpPr>
          <p:sp>
            <p:nvSpPr>
              <p:cNvPr id="427" name="Rectangle 42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253446" y="3189462"/>
            <a:ext cx="137160" cy="1112041"/>
            <a:chOff x="4433665" y="2301257"/>
            <a:chExt cx="137160" cy="1112041"/>
          </a:xfrm>
          <a:solidFill>
            <a:srgbClr val="0066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390606" y="3190287"/>
            <a:ext cx="137160" cy="1112041"/>
            <a:chOff x="4433665" y="2301257"/>
            <a:chExt cx="137160" cy="1112041"/>
          </a:xfrm>
          <a:solidFill>
            <a:srgbClr val="0066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527766" y="3190287"/>
            <a:ext cx="137160" cy="1112041"/>
            <a:chOff x="4433665" y="2301257"/>
            <a:chExt cx="137160" cy="1112041"/>
          </a:xfrm>
          <a:solidFill>
            <a:srgbClr val="0066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664926" y="3190287"/>
            <a:ext cx="137160" cy="1112041"/>
            <a:chOff x="4433665" y="2301257"/>
            <a:chExt cx="137160" cy="1112041"/>
          </a:xfrm>
          <a:solidFill>
            <a:srgbClr val="0066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802086" y="3190287"/>
            <a:ext cx="137160" cy="1112041"/>
            <a:chOff x="4433665" y="2301257"/>
            <a:chExt cx="137160" cy="1112041"/>
          </a:xfrm>
          <a:solidFill>
            <a:srgbClr val="0066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939246" y="3190287"/>
            <a:ext cx="137160" cy="1112041"/>
            <a:chOff x="4433665" y="2301257"/>
            <a:chExt cx="137160" cy="1112041"/>
          </a:xfrm>
          <a:solidFill>
            <a:srgbClr val="0066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5076406" y="3190287"/>
            <a:ext cx="137160" cy="1112041"/>
            <a:chOff x="4433665" y="2301257"/>
            <a:chExt cx="137160" cy="1112041"/>
          </a:xfrm>
          <a:solidFill>
            <a:srgbClr val="0066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213566" y="3190287"/>
            <a:ext cx="137160" cy="1112041"/>
            <a:chOff x="4433665" y="2301257"/>
            <a:chExt cx="137160" cy="1112041"/>
          </a:xfrm>
          <a:solidFill>
            <a:srgbClr val="0066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3" name="Rectangle 132"/>
          <p:cNvSpPr/>
          <p:nvPr/>
        </p:nvSpPr>
        <p:spPr>
          <a:xfrm>
            <a:off x="4253445" y="3189462"/>
            <a:ext cx="282531" cy="275454"/>
          </a:xfrm>
          <a:prstGeom prst="rect">
            <a:avLst/>
          </a:prstGeom>
          <a:solidFill>
            <a:schemeClr val="accent1">
              <a:alpha val="7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4390606" y="3189462"/>
            <a:ext cx="137160" cy="124691"/>
          </a:xfrm>
          <a:prstGeom prst="rect">
            <a:avLst/>
          </a:prstGeom>
          <a:solidFill>
            <a:srgbClr val="00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390605" y="3189305"/>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7436701" y="3190287"/>
            <a:ext cx="548640" cy="560730"/>
            <a:chOff x="7436701" y="3190287"/>
            <a:chExt cx="548640" cy="560730"/>
          </a:xfrm>
          <a:noFill/>
        </p:grpSpPr>
        <p:grpSp>
          <p:nvGrpSpPr>
            <p:cNvPr id="437" name="Group 436"/>
            <p:cNvGrpSpPr/>
            <p:nvPr/>
          </p:nvGrpSpPr>
          <p:grpSpPr>
            <a:xfrm>
              <a:off x="7436701" y="3190287"/>
              <a:ext cx="137160" cy="560730"/>
              <a:chOff x="4433665" y="2301257"/>
              <a:chExt cx="137160" cy="560730"/>
            </a:xfrm>
            <a:grpFill/>
          </p:grpSpPr>
          <p:sp>
            <p:nvSpPr>
              <p:cNvPr id="438" name="Rectangle 43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ectangle 43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Rectangle 44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6" name="Group 445"/>
            <p:cNvGrpSpPr/>
            <p:nvPr/>
          </p:nvGrpSpPr>
          <p:grpSpPr>
            <a:xfrm>
              <a:off x="7573861" y="3190287"/>
              <a:ext cx="137160" cy="560730"/>
              <a:chOff x="4433665" y="2301257"/>
              <a:chExt cx="137160" cy="560730"/>
            </a:xfrm>
            <a:grpFill/>
          </p:grpSpPr>
          <p:sp>
            <p:nvSpPr>
              <p:cNvPr id="447" name="Rectangle 44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ectangle 44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5" name="Group 454"/>
            <p:cNvGrpSpPr/>
            <p:nvPr/>
          </p:nvGrpSpPr>
          <p:grpSpPr>
            <a:xfrm>
              <a:off x="7711021" y="3190287"/>
              <a:ext cx="137160" cy="560730"/>
              <a:chOff x="4433665" y="2301257"/>
              <a:chExt cx="137160" cy="560730"/>
            </a:xfrm>
            <a:grpFill/>
          </p:grpSpPr>
          <p:sp>
            <p:nvSpPr>
              <p:cNvPr id="456" name="Rectangle 45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Rectangle 45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Rectangle 45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4" name="Group 463"/>
            <p:cNvGrpSpPr/>
            <p:nvPr/>
          </p:nvGrpSpPr>
          <p:grpSpPr>
            <a:xfrm>
              <a:off x="7848181" y="3190287"/>
              <a:ext cx="137160" cy="560730"/>
              <a:chOff x="4433665" y="2301257"/>
              <a:chExt cx="137160" cy="560730"/>
            </a:xfrm>
            <a:grpFill/>
          </p:grpSpPr>
          <p:sp>
            <p:nvSpPr>
              <p:cNvPr id="465" name="Rectangle 46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ectangle 46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82" name="TextBox 481"/>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Max Pooling</a:t>
            </a:r>
            <a:endParaRPr lang="en-US" sz="4000" dirty="0">
              <a:solidFill>
                <a:srgbClr val="002060"/>
              </a:solidFill>
            </a:endParaRPr>
          </a:p>
        </p:txBody>
      </p:sp>
    </p:spTree>
    <p:extLst>
      <p:ext uri="{BB962C8B-B14F-4D97-AF65-F5344CB8AC3E}">
        <p14:creationId xmlns:p14="http://schemas.microsoft.com/office/powerpoint/2010/main" val="22720962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35"/>
                                        </p:tgtEl>
                                        <p:attrNameLst>
                                          <p:attrName>style.visibility</p:attrName>
                                        </p:attrNameLst>
                                      </p:cBhvr>
                                      <p:to>
                                        <p:strVal val="visible"/>
                                      </p:to>
                                    </p:set>
                                  </p:childTnLst>
                                </p:cTn>
                              </p:par>
                              <p:par>
                                <p:cTn id="10" presetID="27" presetClass="emph" presetSubtype="0" fill="remove" grpId="1" nodeType="withEffect">
                                  <p:stCondLst>
                                    <p:cond delay="250"/>
                                  </p:stCondLst>
                                  <p:childTnLst>
                                    <p:animClr clrSpc="rgb" dir="cw">
                                      <p:cBhvr override="childStyle">
                                        <p:cTn id="11" dur="250" autoRev="1" fill="remove"/>
                                        <p:tgtEl>
                                          <p:spTgt spid="135"/>
                                        </p:tgtEl>
                                        <p:attrNameLst>
                                          <p:attrName>style.color</p:attrName>
                                        </p:attrNameLst>
                                      </p:cBhvr>
                                      <p:to>
                                        <a:schemeClr val="bg1"/>
                                      </p:to>
                                    </p:animClr>
                                    <p:animClr clrSpc="rgb" dir="cw">
                                      <p:cBhvr>
                                        <p:cTn id="12" dur="250" autoRev="1" fill="remove"/>
                                        <p:tgtEl>
                                          <p:spTgt spid="135"/>
                                        </p:tgtEl>
                                        <p:attrNameLst>
                                          <p:attrName>fillcolor</p:attrName>
                                        </p:attrNameLst>
                                      </p:cBhvr>
                                      <p:to>
                                        <a:schemeClr val="bg1"/>
                                      </p:to>
                                    </p:animClr>
                                    <p:set>
                                      <p:cBhvr>
                                        <p:cTn id="13" dur="250" autoRev="1" fill="remove"/>
                                        <p:tgtEl>
                                          <p:spTgt spid="135"/>
                                        </p:tgtEl>
                                        <p:attrNameLst>
                                          <p:attrName>fill.type</p:attrName>
                                        </p:attrNameLst>
                                      </p:cBhvr>
                                      <p:to>
                                        <p:strVal val="solid"/>
                                      </p:to>
                                    </p:set>
                                    <p:set>
                                      <p:cBhvr>
                                        <p:cTn id="14" dur="250" autoRev="1" fill="remove"/>
                                        <p:tgtEl>
                                          <p:spTgt spid="135"/>
                                        </p:tgtEl>
                                        <p:attrNameLst>
                                          <p:attrName>fill.on</p:attrName>
                                        </p:attrNameLst>
                                      </p:cBhvr>
                                      <p:to>
                                        <p:strVal val="tru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435"/>
                                        </p:tgtEl>
                                        <p:attrNameLst>
                                          <p:attrName>style.visibility</p:attrName>
                                        </p:attrNameLst>
                                      </p:cBhvr>
                                      <p:to>
                                        <p:strVal val="visible"/>
                                      </p:to>
                                    </p:set>
                                  </p:childTnLst>
                                </p:cTn>
                              </p:par>
                            </p:childTnLst>
                          </p:cTn>
                        </p:par>
                        <p:par>
                          <p:cTn id="18" fill="hold">
                            <p:stCondLst>
                              <p:cond delay="750"/>
                            </p:stCondLst>
                            <p:childTnLst>
                              <p:par>
                                <p:cTn id="19" presetID="63" presetClass="path" presetSubtype="0" accel="50000" decel="50000" fill="hold" grpId="1" nodeType="afterEffect">
                                  <p:stCondLst>
                                    <p:cond delay="0"/>
                                  </p:stCondLst>
                                  <p:childTnLst>
                                    <p:animMotion origin="layout" path="M 0 0 L 0.25 0 E" pathEditMode="relative" ptsTypes="">
                                      <p:cBhvr>
                                        <p:cTn id="20" dur="2000" fill="hold"/>
                                        <p:tgtEl>
                                          <p:spTgt spid="4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5" grpId="1" animBg="1"/>
      <p:bldP spid="435" grpId="0" animBg="1"/>
      <p:bldP spid="43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4099864" y="2896061"/>
            <a:ext cx="1097280" cy="1112866"/>
            <a:chOff x="4244053" y="3032594"/>
            <a:chExt cx="1097280" cy="1112866"/>
          </a:xfrm>
        </p:grpSpPr>
        <p:grpSp>
          <p:nvGrpSpPr>
            <p:cNvPr id="363" name="Group 362"/>
            <p:cNvGrpSpPr/>
            <p:nvPr/>
          </p:nvGrpSpPr>
          <p:grpSpPr>
            <a:xfrm>
              <a:off x="4244053" y="3032594"/>
              <a:ext cx="137160" cy="1112041"/>
              <a:chOff x="4433665" y="2301257"/>
              <a:chExt cx="137160" cy="1112041"/>
            </a:xfrm>
            <a:solidFill>
              <a:srgbClr val="FFFF00"/>
            </a:solidFill>
          </p:grpSpPr>
          <p:sp>
            <p:nvSpPr>
              <p:cNvPr id="364" name="Rectangle 3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2" name="Group 371"/>
            <p:cNvGrpSpPr/>
            <p:nvPr/>
          </p:nvGrpSpPr>
          <p:grpSpPr>
            <a:xfrm>
              <a:off x="4381213" y="3033419"/>
              <a:ext cx="137160" cy="1112041"/>
              <a:chOff x="4433665" y="2301257"/>
              <a:chExt cx="137160" cy="1112041"/>
            </a:xfrm>
            <a:solidFill>
              <a:srgbClr val="FFFF00"/>
            </a:solidFill>
          </p:grpSpPr>
          <p:sp>
            <p:nvSpPr>
              <p:cNvPr id="373" name="Rectangle 3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4518373" y="3033419"/>
              <a:ext cx="137160" cy="1112041"/>
              <a:chOff x="4433665" y="2301257"/>
              <a:chExt cx="137160" cy="1112041"/>
            </a:xfrm>
            <a:solidFill>
              <a:srgbClr val="FFFF00"/>
            </a:solidFill>
          </p:grpSpPr>
          <p:sp>
            <p:nvSpPr>
              <p:cNvPr id="382" name="Rectangle 38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4655533" y="3033419"/>
              <a:ext cx="137160" cy="1112041"/>
              <a:chOff x="4433665" y="2301257"/>
              <a:chExt cx="137160" cy="1112041"/>
            </a:xfrm>
            <a:solidFill>
              <a:srgbClr val="FFFF00"/>
            </a:solidFill>
          </p:grpSpPr>
          <p:sp>
            <p:nvSpPr>
              <p:cNvPr id="391" name="Rectangle 3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9" name="Group 398"/>
            <p:cNvGrpSpPr/>
            <p:nvPr/>
          </p:nvGrpSpPr>
          <p:grpSpPr>
            <a:xfrm>
              <a:off x="4792693" y="3033419"/>
              <a:ext cx="137160" cy="1112041"/>
              <a:chOff x="4433665" y="2301257"/>
              <a:chExt cx="137160" cy="1112041"/>
            </a:xfrm>
            <a:solidFill>
              <a:srgbClr val="FFFF00"/>
            </a:solidFill>
          </p:grpSpPr>
          <p:sp>
            <p:nvSpPr>
              <p:cNvPr id="400" name="Rectangle 39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8" name="Group 407"/>
            <p:cNvGrpSpPr/>
            <p:nvPr/>
          </p:nvGrpSpPr>
          <p:grpSpPr>
            <a:xfrm>
              <a:off x="4929853" y="3033419"/>
              <a:ext cx="137160" cy="1112041"/>
              <a:chOff x="4433665" y="2301257"/>
              <a:chExt cx="137160" cy="1112041"/>
            </a:xfrm>
            <a:solidFill>
              <a:srgbClr val="FFFF00"/>
            </a:solidFill>
          </p:grpSpPr>
          <p:sp>
            <p:nvSpPr>
              <p:cNvPr id="409" name="Rectangle 40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5067013" y="3033419"/>
              <a:ext cx="137160" cy="1112041"/>
              <a:chOff x="4433665" y="2301257"/>
              <a:chExt cx="137160" cy="1112041"/>
            </a:xfrm>
            <a:solidFill>
              <a:srgbClr val="FFFF00"/>
            </a:solidFill>
          </p:grpSpPr>
          <p:sp>
            <p:nvSpPr>
              <p:cNvPr id="418" name="Rectangle 4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6" name="Group 425"/>
            <p:cNvGrpSpPr/>
            <p:nvPr/>
          </p:nvGrpSpPr>
          <p:grpSpPr>
            <a:xfrm>
              <a:off x="5204173" y="3033419"/>
              <a:ext cx="137160" cy="1112041"/>
              <a:chOff x="4433665" y="2301257"/>
              <a:chExt cx="137160" cy="1112041"/>
            </a:xfrm>
            <a:solidFill>
              <a:srgbClr val="FFFF00"/>
            </a:solidFill>
          </p:grpSpPr>
          <p:sp>
            <p:nvSpPr>
              <p:cNvPr id="427" name="Rectangle 42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253446" y="3189462"/>
            <a:ext cx="137160" cy="1112041"/>
            <a:chOff x="4433665" y="2301257"/>
            <a:chExt cx="137160" cy="1112041"/>
          </a:xfrm>
          <a:solidFill>
            <a:srgbClr val="0066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390606" y="3190287"/>
            <a:ext cx="137160" cy="1112041"/>
            <a:chOff x="4433665" y="2301257"/>
            <a:chExt cx="137160" cy="1112041"/>
          </a:xfrm>
          <a:solidFill>
            <a:srgbClr val="0066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527766" y="3190287"/>
            <a:ext cx="137160" cy="1112041"/>
            <a:chOff x="4433665" y="2301257"/>
            <a:chExt cx="137160" cy="1112041"/>
          </a:xfrm>
          <a:solidFill>
            <a:srgbClr val="0066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664926" y="3190287"/>
            <a:ext cx="137160" cy="1112041"/>
            <a:chOff x="4433665" y="2301257"/>
            <a:chExt cx="137160" cy="1112041"/>
          </a:xfrm>
          <a:solidFill>
            <a:srgbClr val="0066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802086" y="3190287"/>
            <a:ext cx="137160" cy="1112041"/>
            <a:chOff x="4433665" y="2301257"/>
            <a:chExt cx="137160" cy="1112041"/>
          </a:xfrm>
          <a:solidFill>
            <a:srgbClr val="0066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939246" y="3190287"/>
            <a:ext cx="137160" cy="1112041"/>
            <a:chOff x="4433665" y="2301257"/>
            <a:chExt cx="137160" cy="1112041"/>
          </a:xfrm>
          <a:solidFill>
            <a:srgbClr val="0066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5076406" y="3190287"/>
            <a:ext cx="137160" cy="1112041"/>
            <a:chOff x="4433665" y="2301257"/>
            <a:chExt cx="137160" cy="1112041"/>
          </a:xfrm>
          <a:solidFill>
            <a:srgbClr val="0066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213566" y="3190287"/>
            <a:ext cx="137160" cy="1112041"/>
            <a:chOff x="4433665" y="2301257"/>
            <a:chExt cx="137160" cy="1112041"/>
          </a:xfrm>
          <a:solidFill>
            <a:srgbClr val="0066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3" name="Rectangle 132"/>
          <p:cNvSpPr/>
          <p:nvPr/>
        </p:nvSpPr>
        <p:spPr>
          <a:xfrm>
            <a:off x="4261657" y="3477859"/>
            <a:ext cx="282531" cy="275454"/>
          </a:xfrm>
          <a:prstGeom prst="rect">
            <a:avLst/>
          </a:prstGeom>
          <a:solidFill>
            <a:schemeClr val="accent1">
              <a:alpha val="7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4261657" y="3623069"/>
            <a:ext cx="137160" cy="124691"/>
          </a:xfrm>
          <a:prstGeom prst="rect">
            <a:avLst/>
          </a:prstGeom>
          <a:solidFill>
            <a:srgbClr val="00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264549" y="3612170"/>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6" name="Group 435"/>
          <p:cNvGrpSpPr/>
          <p:nvPr/>
        </p:nvGrpSpPr>
        <p:grpSpPr>
          <a:xfrm>
            <a:off x="7436701" y="3190287"/>
            <a:ext cx="548640" cy="560730"/>
            <a:chOff x="7436701" y="3190287"/>
            <a:chExt cx="548640" cy="560730"/>
          </a:xfrm>
          <a:noFill/>
        </p:grpSpPr>
        <p:grpSp>
          <p:nvGrpSpPr>
            <p:cNvPr id="437" name="Group 436"/>
            <p:cNvGrpSpPr/>
            <p:nvPr/>
          </p:nvGrpSpPr>
          <p:grpSpPr>
            <a:xfrm>
              <a:off x="7436701" y="3190287"/>
              <a:ext cx="137160" cy="560730"/>
              <a:chOff x="4433665" y="2301257"/>
              <a:chExt cx="137160" cy="560730"/>
            </a:xfrm>
            <a:grpFill/>
          </p:grpSpPr>
          <p:sp>
            <p:nvSpPr>
              <p:cNvPr id="453" name="Rectangle 452"/>
              <p:cNvSpPr/>
              <p:nvPr/>
            </p:nvSpPr>
            <p:spPr>
              <a:xfrm>
                <a:off x="4433665" y="2301257"/>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8" name="Group 437"/>
            <p:cNvGrpSpPr/>
            <p:nvPr/>
          </p:nvGrpSpPr>
          <p:grpSpPr>
            <a:xfrm>
              <a:off x="7573861" y="3190287"/>
              <a:ext cx="137160" cy="560730"/>
              <a:chOff x="4433665" y="2301257"/>
              <a:chExt cx="137160" cy="560730"/>
            </a:xfrm>
            <a:grpFill/>
          </p:grpSpPr>
          <p:sp>
            <p:nvSpPr>
              <p:cNvPr id="449" name="Rectangle 44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9" name="Group 438"/>
            <p:cNvGrpSpPr/>
            <p:nvPr/>
          </p:nvGrpSpPr>
          <p:grpSpPr>
            <a:xfrm>
              <a:off x="7711021" y="3190287"/>
              <a:ext cx="137160" cy="560730"/>
              <a:chOff x="4433665" y="2301257"/>
              <a:chExt cx="137160" cy="560730"/>
            </a:xfrm>
            <a:grpFill/>
          </p:grpSpPr>
          <p:sp>
            <p:nvSpPr>
              <p:cNvPr id="445" name="Rectangle 44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0" name="Group 439"/>
            <p:cNvGrpSpPr/>
            <p:nvPr/>
          </p:nvGrpSpPr>
          <p:grpSpPr>
            <a:xfrm>
              <a:off x="7848181" y="3190287"/>
              <a:ext cx="137160" cy="560730"/>
              <a:chOff x="4433665" y="2301257"/>
              <a:chExt cx="137160" cy="560730"/>
            </a:xfrm>
            <a:grpFill/>
          </p:grpSpPr>
          <p:sp>
            <p:nvSpPr>
              <p:cNvPr id="441" name="Rectangle 44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57" name="TextBox 456"/>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Max Pooling</a:t>
            </a:r>
            <a:endParaRPr lang="en-US" sz="4000" dirty="0">
              <a:solidFill>
                <a:srgbClr val="002060"/>
              </a:solidFill>
            </a:endParaRPr>
          </a:p>
        </p:txBody>
      </p:sp>
    </p:spTree>
    <p:extLst>
      <p:ext uri="{BB962C8B-B14F-4D97-AF65-F5344CB8AC3E}">
        <p14:creationId xmlns:p14="http://schemas.microsoft.com/office/powerpoint/2010/main" val="5629277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35"/>
                                        </p:tgtEl>
                                        <p:attrNameLst>
                                          <p:attrName>style.visibility</p:attrName>
                                        </p:attrNameLst>
                                      </p:cBhvr>
                                      <p:to>
                                        <p:strVal val="visible"/>
                                      </p:to>
                                    </p:set>
                                  </p:childTnLst>
                                </p:cTn>
                              </p:par>
                              <p:par>
                                <p:cTn id="10" presetID="27" presetClass="emph" presetSubtype="0" fill="remove" grpId="1" nodeType="withEffect">
                                  <p:stCondLst>
                                    <p:cond delay="250"/>
                                  </p:stCondLst>
                                  <p:childTnLst>
                                    <p:animClr clrSpc="rgb" dir="cw">
                                      <p:cBhvr override="childStyle">
                                        <p:cTn id="11" dur="250" autoRev="1" fill="remove"/>
                                        <p:tgtEl>
                                          <p:spTgt spid="135"/>
                                        </p:tgtEl>
                                        <p:attrNameLst>
                                          <p:attrName>style.color</p:attrName>
                                        </p:attrNameLst>
                                      </p:cBhvr>
                                      <p:to>
                                        <a:schemeClr val="bg1"/>
                                      </p:to>
                                    </p:animClr>
                                    <p:animClr clrSpc="rgb" dir="cw">
                                      <p:cBhvr>
                                        <p:cTn id="12" dur="250" autoRev="1" fill="remove"/>
                                        <p:tgtEl>
                                          <p:spTgt spid="135"/>
                                        </p:tgtEl>
                                        <p:attrNameLst>
                                          <p:attrName>fillcolor</p:attrName>
                                        </p:attrNameLst>
                                      </p:cBhvr>
                                      <p:to>
                                        <a:schemeClr val="bg1"/>
                                      </p:to>
                                    </p:animClr>
                                    <p:set>
                                      <p:cBhvr>
                                        <p:cTn id="13" dur="250" autoRev="1" fill="remove"/>
                                        <p:tgtEl>
                                          <p:spTgt spid="135"/>
                                        </p:tgtEl>
                                        <p:attrNameLst>
                                          <p:attrName>fill.type</p:attrName>
                                        </p:attrNameLst>
                                      </p:cBhvr>
                                      <p:to>
                                        <p:strVal val="solid"/>
                                      </p:to>
                                    </p:set>
                                    <p:set>
                                      <p:cBhvr>
                                        <p:cTn id="14" dur="250" autoRev="1" fill="remove"/>
                                        <p:tgtEl>
                                          <p:spTgt spid="135"/>
                                        </p:tgtEl>
                                        <p:attrNameLst>
                                          <p:attrName>fill.on</p:attrName>
                                        </p:attrNameLst>
                                      </p:cBhvr>
                                      <p:to>
                                        <p:strVal val="tru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435"/>
                                        </p:tgtEl>
                                        <p:attrNameLst>
                                          <p:attrName>style.visibility</p:attrName>
                                        </p:attrNameLst>
                                      </p:cBhvr>
                                      <p:to>
                                        <p:strVal val="visible"/>
                                      </p:to>
                                    </p:set>
                                  </p:childTnLst>
                                </p:cTn>
                              </p:par>
                            </p:childTnLst>
                          </p:cTn>
                        </p:par>
                        <p:par>
                          <p:cTn id="18" fill="hold">
                            <p:stCondLst>
                              <p:cond delay="750"/>
                            </p:stCondLst>
                            <p:childTnLst>
                              <p:par>
                                <p:cTn id="19" presetID="63" presetClass="path" presetSubtype="0" accel="50000" decel="50000" fill="hold" grpId="1" nodeType="afterEffect">
                                  <p:stCondLst>
                                    <p:cond delay="0"/>
                                  </p:stCondLst>
                                  <p:childTnLst>
                                    <p:animMotion origin="layout" path="M -0.00039 -4.07407E-6 L 0.25989 -0.0412 " pathEditMode="relative" rAng="0" ptsTypes="AA">
                                      <p:cBhvr>
                                        <p:cTn id="20" dur="2000" fill="hold"/>
                                        <p:tgtEl>
                                          <p:spTgt spid="435"/>
                                        </p:tgtEl>
                                        <p:attrNameLst>
                                          <p:attrName>ppt_x</p:attrName>
                                          <p:attrName>ppt_y</p:attrName>
                                        </p:attrNameLst>
                                      </p:cBhvr>
                                      <p:rCtr x="13008" y="-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5" grpId="1" animBg="1"/>
      <p:bldP spid="435" grpId="0" animBg="1"/>
      <p:bldP spid="43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4099864" y="2896061"/>
            <a:ext cx="1097280" cy="1112866"/>
            <a:chOff x="4244053" y="3032594"/>
            <a:chExt cx="1097280" cy="1112866"/>
          </a:xfrm>
        </p:grpSpPr>
        <p:grpSp>
          <p:nvGrpSpPr>
            <p:cNvPr id="363" name="Group 362"/>
            <p:cNvGrpSpPr/>
            <p:nvPr/>
          </p:nvGrpSpPr>
          <p:grpSpPr>
            <a:xfrm>
              <a:off x="4244053" y="3032594"/>
              <a:ext cx="137160" cy="1112041"/>
              <a:chOff x="4433665" y="2301257"/>
              <a:chExt cx="137160" cy="1112041"/>
            </a:xfrm>
            <a:solidFill>
              <a:srgbClr val="FFFF00"/>
            </a:solidFill>
          </p:grpSpPr>
          <p:sp>
            <p:nvSpPr>
              <p:cNvPr id="364" name="Rectangle 3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2" name="Group 371"/>
            <p:cNvGrpSpPr/>
            <p:nvPr/>
          </p:nvGrpSpPr>
          <p:grpSpPr>
            <a:xfrm>
              <a:off x="4381213" y="3033419"/>
              <a:ext cx="137160" cy="1112041"/>
              <a:chOff x="4433665" y="2301257"/>
              <a:chExt cx="137160" cy="1112041"/>
            </a:xfrm>
            <a:solidFill>
              <a:srgbClr val="FFFF00"/>
            </a:solidFill>
          </p:grpSpPr>
          <p:sp>
            <p:nvSpPr>
              <p:cNvPr id="373" name="Rectangle 3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4518373" y="3033419"/>
              <a:ext cx="137160" cy="1112041"/>
              <a:chOff x="4433665" y="2301257"/>
              <a:chExt cx="137160" cy="1112041"/>
            </a:xfrm>
            <a:solidFill>
              <a:srgbClr val="FFFF00"/>
            </a:solidFill>
          </p:grpSpPr>
          <p:sp>
            <p:nvSpPr>
              <p:cNvPr id="382" name="Rectangle 38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4655533" y="3033419"/>
              <a:ext cx="137160" cy="1112041"/>
              <a:chOff x="4433665" y="2301257"/>
              <a:chExt cx="137160" cy="1112041"/>
            </a:xfrm>
            <a:solidFill>
              <a:srgbClr val="FFFF00"/>
            </a:solidFill>
          </p:grpSpPr>
          <p:sp>
            <p:nvSpPr>
              <p:cNvPr id="391" name="Rectangle 3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9" name="Group 398"/>
            <p:cNvGrpSpPr/>
            <p:nvPr/>
          </p:nvGrpSpPr>
          <p:grpSpPr>
            <a:xfrm>
              <a:off x="4792693" y="3033419"/>
              <a:ext cx="137160" cy="1112041"/>
              <a:chOff x="4433665" y="2301257"/>
              <a:chExt cx="137160" cy="1112041"/>
            </a:xfrm>
            <a:solidFill>
              <a:srgbClr val="FFFF00"/>
            </a:solidFill>
          </p:grpSpPr>
          <p:sp>
            <p:nvSpPr>
              <p:cNvPr id="400" name="Rectangle 39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8" name="Group 407"/>
            <p:cNvGrpSpPr/>
            <p:nvPr/>
          </p:nvGrpSpPr>
          <p:grpSpPr>
            <a:xfrm>
              <a:off x="4929853" y="3033419"/>
              <a:ext cx="137160" cy="1112041"/>
              <a:chOff x="4433665" y="2301257"/>
              <a:chExt cx="137160" cy="1112041"/>
            </a:xfrm>
            <a:solidFill>
              <a:srgbClr val="FFFF00"/>
            </a:solidFill>
          </p:grpSpPr>
          <p:sp>
            <p:nvSpPr>
              <p:cNvPr id="409" name="Rectangle 40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5067013" y="3033419"/>
              <a:ext cx="137160" cy="1112041"/>
              <a:chOff x="4433665" y="2301257"/>
              <a:chExt cx="137160" cy="1112041"/>
            </a:xfrm>
            <a:solidFill>
              <a:srgbClr val="FFFF00"/>
            </a:solidFill>
          </p:grpSpPr>
          <p:sp>
            <p:nvSpPr>
              <p:cNvPr id="418" name="Rectangle 4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6" name="Group 425"/>
            <p:cNvGrpSpPr/>
            <p:nvPr/>
          </p:nvGrpSpPr>
          <p:grpSpPr>
            <a:xfrm>
              <a:off x="5204173" y="3033419"/>
              <a:ext cx="137160" cy="1112041"/>
              <a:chOff x="4433665" y="2301257"/>
              <a:chExt cx="137160" cy="1112041"/>
            </a:xfrm>
            <a:solidFill>
              <a:srgbClr val="FFFF00"/>
            </a:solidFill>
          </p:grpSpPr>
          <p:sp>
            <p:nvSpPr>
              <p:cNvPr id="427" name="Rectangle 42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253446" y="3189462"/>
            <a:ext cx="137160" cy="1112041"/>
            <a:chOff x="4433665" y="2301257"/>
            <a:chExt cx="137160" cy="1112041"/>
          </a:xfrm>
          <a:solidFill>
            <a:srgbClr val="0066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390606" y="3190287"/>
            <a:ext cx="137160" cy="1112041"/>
            <a:chOff x="4433665" y="2301257"/>
            <a:chExt cx="137160" cy="1112041"/>
          </a:xfrm>
          <a:solidFill>
            <a:srgbClr val="0066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527766" y="3190287"/>
            <a:ext cx="137160" cy="1112041"/>
            <a:chOff x="4433665" y="2301257"/>
            <a:chExt cx="137160" cy="1112041"/>
          </a:xfrm>
          <a:solidFill>
            <a:srgbClr val="0066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664926" y="3190287"/>
            <a:ext cx="137160" cy="1112041"/>
            <a:chOff x="4433665" y="2301257"/>
            <a:chExt cx="137160" cy="1112041"/>
          </a:xfrm>
          <a:solidFill>
            <a:srgbClr val="0066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802086" y="3190287"/>
            <a:ext cx="137160" cy="1112041"/>
            <a:chOff x="4433665" y="2301257"/>
            <a:chExt cx="137160" cy="1112041"/>
          </a:xfrm>
          <a:solidFill>
            <a:srgbClr val="0066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939246" y="3190287"/>
            <a:ext cx="137160" cy="1112041"/>
            <a:chOff x="4433665" y="2301257"/>
            <a:chExt cx="137160" cy="1112041"/>
          </a:xfrm>
          <a:solidFill>
            <a:srgbClr val="0066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5076406" y="3190287"/>
            <a:ext cx="137160" cy="1112041"/>
            <a:chOff x="4433665" y="2301257"/>
            <a:chExt cx="137160" cy="1112041"/>
          </a:xfrm>
          <a:solidFill>
            <a:srgbClr val="0066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213566" y="3190287"/>
            <a:ext cx="137160" cy="1112041"/>
            <a:chOff x="4433665" y="2301257"/>
            <a:chExt cx="137160" cy="1112041"/>
          </a:xfrm>
          <a:solidFill>
            <a:srgbClr val="0066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3" name="Rectangle 132"/>
          <p:cNvSpPr/>
          <p:nvPr/>
        </p:nvSpPr>
        <p:spPr>
          <a:xfrm>
            <a:off x="4249341" y="3750329"/>
            <a:ext cx="282531" cy="275454"/>
          </a:xfrm>
          <a:prstGeom prst="rect">
            <a:avLst/>
          </a:prstGeom>
          <a:solidFill>
            <a:schemeClr val="accent1">
              <a:alpha val="7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390606" y="3893739"/>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4395925" y="3889208"/>
            <a:ext cx="137160" cy="124691"/>
          </a:xfrm>
          <a:prstGeom prst="rect">
            <a:avLst/>
          </a:prstGeom>
          <a:solidFill>
            <a:srgbClr val="00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6" name="Group 435"/>
          <p:cNvGrpSpPr/>
          <p:nvPr/>
        </p:nvGrpSpPr>
        <p:grpSpPr>
          <a:xfrm>
            <a:off x="7436701" y="3190287"/>
            <a:ext cx="548640" cy="560730"/>
            <a:chOff x="7436701" y="3190287"/>
            <a:chExt cx="548640" cy="560730"/>
          </a:xfrm>
          <a:noFill/>
        </p:grpSpPr>
        <p:grpSp>
          <p:nvGrpSpPr>
            <p:cNvPr id="437" name="Group 436"/>
            <p:cNvGrpSpPr/>
            <p:nvPr/>
          </p:nvGrpSpPr>
          <p:grpSpPr>
            <a:xfrm>
              <a:off x="7436701" y="3190287"/>
              <a:ext cx="137160" cy="560730"/>
              <a:chOff x="4433665" y="2301257"/>
              <a:chExt cx="137160" cy="560730"/>
            </a:xfrm>
            <a:grpFill/>
          </p:grpSpPr>
          <p:sp>
            <p:nvSpPr>
              <p:cNvPr id="453" name="Rectangle 452"/>
              <p:cNvSpPr/>
              <p:nvPr/>
            </p:nvSpPr>
            <p:spPr>
              <a:xfrm>
                <a:off x="4433665" y="2301257"/>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a:off x="4433665" y="2440999"/>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8" name="Group 437"/>
            <p:cNvGrpSpPr/>
            <p:nvPr/>
          </p:nvGrpSpPr>
          <p:grpSpPr>
            <a:xfrm>
              <a:off x="7573861" y="3190287"/>
              <a:ext cx="137160" cy="560730"/>
              <a:chOff x="4433665" y="2301257"/>
              <a:chExt cx="137160" cy="560730"/>
            </a:xfrm>
            <a:grpFill/>
          </p:grpSpPr>
          <p:sp>
            <p:nvSpPr>
              <p:cNvPr id="449" name="Rectangle 44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9" name="Group 438"/>
            <p:cNvGrpSpPr/>
            <p:nvPr/>
          </p:nvGrpSpPr>
          <p:grpSpPr>
            <a:xfrm>
              <a:off x="7711021" y="3190287"/>
              <a:ext cx="137160" cy="560730"/>
              <a:chOff x="4433665" y="2301257"/>
              <a:chExt cx="137160" cy="560730"/>
            </a:xfrm>
            <a:grpFill/>
          </p:grpSpPr>
          <p:sp>
            <p:nvSpPr>
              <p:cNvPr id="445" name="Rectangle 44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0" name="Group 439"/>
            <p:cNvGrpSpPr/>
            <p:nvPr/>
          </p:nvGrpSpPr>
          <p:grpSpPr>
            <a:xfrm>
              <a:off x="7848181" y="3190287"/>
              <a:ext cx="137160" cy="560730"/>
              <a:chOff x="4433665" y="2301257"/>
              <a:chExt cx="137160" cy="560730"/>
            </a:xfrm>
            <a:grpFill/>
          </p:grpSpPr>
          <p:sp>
            <p:nvSpPr>
              <p:cNvPr id="441" name="Rectangle 44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57" name="TextBox 456"/>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Max Pooling</a:t>
            </a:r>
            <a:endParaRPr lang="en-US" sz="4000" dirty="0">
              <a:solidFill>
                <a:srgbClr val="002060"/>
              </a:solidFill>
            </a:endParaRPr>
          </a:p>
        </p:txBody>
      </p:sp>
      <p:sp>
        <p:nvSpPr>
          <p:cNvPr id="458" name="Rectangle 457"/>
          <p:cNvSpPr/>
          <p:nvPr/>
        </p:nvSpPr>
        <p:spPr>
          <a:xfrm>
            <a:off x="7436701" y="3613032"/>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71884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35"/>
                                        </p:tgtEl>
                                        <p:attrNameLst>
                                          <p:attrName>style.visibility</p:attrName>
                                        </p:attrNameLst>
                                      </p:cBhvr>
                                      <p:to>
                                        <p:strVal val="visible"/>
                                      </p:to>
                                    </p:set>
                                  </p:childTnLst>
                                </p:cTn>
                              </p:par>
                              <p:par>
                                <p:cTn id="10" presetID="27" presetClass="emph" presetSubtype="0" fill="remove" grpId="1" nodeType="withEffect">
                                  <p:stCondLst>
                                    <p:cond delay="250"/>
                                  </p:stCondLst>
                                  <p:childTnLst>
                                    <p:animClr clrSpc="rgb" dir="cw">
                                      <p:cBhvr override="childStyle">
                                        <p:cTn id="11" dur="250" autoRev="1" fill="remove"/>
                                        <p:tgtEl>
                                          <p:spTgt spid="135"/>
                                        </p:tgtEl>
                                        <p:attrNameLst>
                                          <p:attrName>style.color</p:attrName>
                                        </p:attrNameLst>
                                      </p:cBhvr>
                                      <p:to>
                                        <a:schemeClr val="bg1"/>
                                      </p:to>
                                    </p:animClr>
                                    <p:animClr clrSpc="rgb" dir="cw">
                                      <p:cBhvr>
                                        <p:cTn id="12" dur="250" autoRev="1" fill="remove"/>
                                        <p:tgtEl>
                                          <p:spTgt spid="135"/>
                                        </p:tgtEl>
                                        <p:attrNameLst>
                                          <p:attrName>fillcolor</p:attrName>
                                        </p:attrNameLst>
                                      </p:cBhvr>
                                      <p:to>
                                        <a:schemeClr val="bg1"/>
                                      </p:to>
                                    </p:animClr>
                                    <p:set>
                                      <p:cBhvr>
                                        <p:cTn id="13" dur="250" autoRev="1" fill="remove"/>
                                        <p:tgtEl>
                                          <p:spTgt spid="135"/>
                                        </p:tgtEl>
                                        <p:attrNameLst>
                                          <p:attrName>fill.type</p:attrName>
                                        </p:attrNameLst>
                                      </p:cBhvr>
                                      <p:to>
                                        <p:strVal val="solid"/>
                                      </p:to>
                                    </p:set>
                                    <p:set>
                                      <p:cBhvr>
                                        <p:cTn id="14" dur="250" autoRev="1" fill="remove"/>
                                        <p:tgtEl>
                                          <p:spTgt spid="135"/>
                                        </p:tgtEl>
                                        <p:attrNameLst>
                                          <p:attrName>fill.on</p:attrName>
                                        </p:attrNameLst>
                                      </p:cBhvr>
                                      <p:to>
                                        <p:strVal val="true"/>
                                      </p:to>
                                    </p:se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435"/>
                                        </p:tgtEl>
                                        <p:attrNameLst>
                                          <p:attrName>style.visibility</p:attrName>
                                        </p:attrNameLst>
                                      </p:cBhvr>
                                      <p:to>
                                        <p:strVal val="visible"/>
                                      </p:to>
                                    </p:set>
                                  </p:childTnLst>
                                </p:cTn>
                              </p:par>
                            </p:childTnLst>
                          </p:cTn>
                        </p:par>
                        <p:par>
                          <p:cTn id="18" fill="hold">
                            <p:stCondLst>
                              <p:cond delay="750"/>
                            </p:stCondLst>
                            <p:childTnLst>
                              <p:par>
                                <p:cTn id="19" presetID="63" presetClass="path" presetSubtype="0" accel="50000" decel="50000" fill="hold" grpId="1" nodeType="afterEffect">
                                  <p:stCondLst>
                                    <p:cond delay="0"/>
                                  </p:stCondLst>
                                  <p:childTnLst>
                                    <p:animMotion origin="layout" path="M -0.0004 2.22222E-6 L 0.24987 -0.05972 " pathEditMode="relative" rAng="0" ptsTypes="AA">
                                      <p:cBhvr>
                                        <p:cTn id="20" dur="2000" fill="hold"/>
                                        <p:tgtEl>
                                          <p:spTgt spid="435"/>
                                        </p:tgtEl>
                                        <p:attrNameLst>
                                          <p:attrName>ppt_x</p:attrName>
                                          <p:attrName>ppt_y</p:attrName>
                                        </p:attrNameLst>
                                      </p:cBhvr>
                                      <p:rCtr x="12513" y="-2986"/>
                                    </p:animMotion>
                                  </p:childTnLst>
                                </p:cTn>
                              </p:par>
                            </p:childTnLst>
                          </p:cTn>
                        </p:par>
                        <p:par>
                          <p:cTn id="21" fill="hold">
                            <p:stCondLst>
                              <p:cond delay="2750"/>
                            </p:stCondLst>
                            <p:childTnLst>
                              <p:par>
                                <p:cTn id="22" presetID="1" presetClass="entr" presetSubtype="0" fill="hold" grpId="0" nodeType="afterEffect">
                                  <p:stCondLst>
                                    <p:cond delay="0"/>
                                  </p:stCondLst>
                                  <p:childTnLst>
                                    <p:set>
                                      <p:cBhvr>
                                        <p:cTn id="23" dur="1" fill="hold">
                                          <p:stCondLst>
                                            <p:cond delay="0"/>
                                          </p:stCondLst>
                                        </p:cTn>
                                        <p:tgtEl>
                                          <p:spTgt spid="458"/>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13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3" grpId="1" animBg="1"/>
      <p:bldP spid="435" grpId="0" animBg="1"/>
      <p:bldP spid="435" grpId="1" animBg="1"/>
      <p:bldP spid="135" grpId="0" animBg="1"/>
      <p:bldP spid="135" grpId="1" animBg="1"/>
      <p:bldP spid="135" grpId="2" animBg="1"/>
      <p:bldP spid="4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 name="Group 500"/>
          <p:cNvGrpSpPr/>
          <p:nvPr/>
        </p:nvGrpSpPr>
        <p:grpSpPr>
          <a:xfrm>
            <a:off x="7028744" y="2769035"/>
            <a:ext cx="548640" cy="560730"/>
            <a:chOff x="7436701" y="3190287"/>
            <a:chExt cx="548640" cy="560730"/>
          </a:xfrm>
          <a:solidFill>
            <a:srgbClr val="8AEDFA"/>
          </a:solidFill>
        </p:grpSpPr>
        <p:grpSp>
          <p:nvGrpSpPr>
            <p:cNvPr id="502" name="Group 501"/>
            <p:cNvGrpSpPr/>
            <p:nvPr/>
          </p:nvGrpSpPr>
          <p:grpSpPr>
            <a:xfrm>
              <a:off x="7436701" y="3190287"/>
              <a:ext cx="137160" cy="560730"/>
              <a:chOff x="4433665" y="2301257"/>
              <a:chExt cx="137160" cy="560730"/>
            </a:xfrm>
            <a:grpFill/>
          </p:grpSpPr>
          <p:sp>
            <p:nvSpPr>
              <p:cNvPr id="518" name="Rectangle 5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Rectangle 5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Rectangle 5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3" name="Group 502"/>
            <p:cNvGrpSpPr/>
            <p:nvPr/>
          </p:nvGrpSpPr>
          <p:grpSpPr>
            <a:xfrm>
              <a:off x="7573861" y="3190287"/>
              <a:ext cx="137160" cy="560730"/>
              <a:chOff x="4433665" y="2301257"/>
              <a:chExt cx="137160" cy="560730"/>
            </a:xfrm>
            <a:grpFill/>
          </p:grpSpPr>
          <p:sp>
            <p:nvSpPr>
              <p:cNvPr id="514" name="Rectangle 51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Rectangle 51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Rectangle 51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4" name="Group 503"/>
            <p:cNvGrpSpPr/>
            <p:nvPr/>
          </p:nvGrpSpPr>
          <p:grpSpPr>
            <a:xfrm>
              <a:off x="7711021" y="3190287"/>
              <a:ext cx="137160" cy="560730"/>
              <a:chOff x="4433665" y="2301257"/>
              <a:chExt cx="137160" cy="560730"/>
            </a:xfrm>
            <a:grpFill/>
          </p:grpSpPr>
          <p:sp>
            <p:nvSpPr>
              <p:cNvPr id="510" name="Rectangle 5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Rectangle 5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5" name="Group 504"/>
            <p:cNvGrpSpPr/>
            <p:nvPr/>
          </p:nvGrpSpPr>
          <p:grpSpPr>
            <a:xfrm>
              <a:off x="7848181" y="3190287"/>
              <a:ext cx="137160" cy="560730"/>
              <a:chOff x="4433665" y="2301257"/>
              <a:chExt cx="137160" cy="560730"/>
            </a:xfrm>
            <a:grpFill/>
          </p:grpSpPr>
          <p:sp>
            <p:nvSpPr>
              <p:cNvPr id="506" name="Rectangle 50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Rectangle 50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Rectangle 50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80" name="Group 479"/>
          <p:cNvGrpSpPr/>
          <p:nvPr/>
        </p:nvGrpSpPr>
        <p:grpSpPr>
          <a:xfrm>
            <a:off x="7162381" y="2905029"/>
            <a:ext cx="548640" cy="560730"/>
            <a:chOff x="7436701" y="3190287"/>
            <a:chExt cx="548640" cy="560730"/>
          </a:xfrm>
          <a:solidFill>
            <a:srgbClr val="FF9900"/>
          </a:solidFill>
        </p:grpSpPr>
        <p:grpSp>
          <p:nvGrpSpPr>
            <p:cNvPr id="481" name="Group 480"/>
            <p:cNvGrpSpPr/>
            <p:nvPr/>
          </p:nvGrpSpPr>
          <p:grpSpPr>
            <a:xfrm>
              <a:off x="7436701" y="3190287"/>
              <a:ext cx="137160" cy="560730"/>
              <a:chOff x="4433665" y="2301257"/>
              <a:chExt cx="137160" cy="560730"/>
            </a:xfrm>
            <a:grpFill/>
          </p:grpSpPr>
          <p:sp>
            <p:nvSpPr>
              <p:cNvPr id="497" name="Rectangle 49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Rectangle 49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ectangle 49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2" name="Group 481"/>
            <p:cNvGrpSpPr/>
            <p:nvPr/>
          </p:nvGrpSpPr>
          <p:grpSpPr>
            <a:xfrm>
              <a:off x="7573861" y="3190287"/>
              <a:ext cx="137160" cy="560730"/>
              <a:chOff x="4433665" y="2301257"/>
              <a:chExt cx="137160" cy="560730"/>
            </a:xfrm>
            <a:grpFill/>
          </p:grpSpPr>
          <p:sp>
            <p:nvSpPr>
              <p:cNvPr id="493" name="Rectangle 49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Rectangle 49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ectangle 49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3" name="Group 482"/>
            <p:cNvGrpSpPr/>
            <p:nvPr/>
          </p:nvGrpSpPr>
          <p:grpSpPr>
            <a:xfrm>
              <a:off x="7711021" y="3190287"/>
              <a:ext cx="137160" cy="560730"/>
              <a:chOff x="4433665" y="2301257"/>
              <a:chExt cx="137160" cy="560730"/>
            </a:xfrm>
            <a:grpFill/>
          </p:grpSpPr>
          <p:sp>
            <p:nvSpPr>
              <p:cNvPr id="489" name="Rectangle 48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0" name="Rectangle 48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ectangle 49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4" name="Group 483"/>
            <p:cNvGrpSpPr/>
            <p:nvPr/>
          </p:nvGrpSpPr>
          <p:grpSpPr>
            <a:xfrm>
              <a:off x="7848181" y="3190287"/>
              <a:ext cx="137160" cy="560730"/>
              <a:chOff x="4433665" y="2301257"/>
              <a:chExt cx="137160" cy="560730"/>
            </a:xfrm>
            <a:grpFill/>
          </p:grpSpPr>
          <p:sp>
            <p:nvSpPr>
              <p:cNvPr id="485" name="Rectangle 48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Rectangle 48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ectangle 48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59" name="Group 458"/>
          <p:cNvGrpSpPr/>
          <p:nvPr/>
        </p:nvGrpSpPr>
        <p:grpSpPr>
          <a:xfrm>
            <a:off x="7299541" y="3051477"/>
            <a:ext cx="548640" cy="560730"/>
            <a:chOff x="7436701" y="3190287"/>
            <a:chExt cx="548640" cy="560730"/>
          </a:xfrm>
          <a:solidFill>
            <a:srgbClr val="FFFF00"/>
          </a:solidFill>
        </p:grpSpPr>
        <p:grpSp>
          <p:nvGrpSpPr>
            <p:cNvPr id="460" name="Group 459"/>
            <p:cNvGrpSpPr/>
            <p:nvPr/>
          </p:nvGrpSpPr>
          <p:grpSpPr>
            <a:xfrm>
              <a:off x="7436701" y="3190287"/>
              <a:ext cx="137160" cy="560730"/>
              <a:chOff x="4433665" y="2301257"/>
              <a:chExt cx="137160" cy="560730"/>
            </a:xfrm>
            <a:grpFill/>
          </p:grpSpPr>
          <p:sp>
            <p:nvSpPr>
              <p:cNvPr id="476" name="Rectangle 47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Rectangle 47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1" name="Group 460"/>
            <p:cNvGrpSpPr/>
            <p:nvPr/>
          </p:nvGrpSpPr>
          <p:grpSpPr>
            <a:xfrm>
              <a:off x="7573861" y="3190287"/>
              <a:ext cx="137160" cy="560730"/>
              <a:chOff x="4433665" y="2301257"/>
              <a:chExt cx="137160" cy="560730"/>
            </a:xfrm>
            <a:grpFill/>
          </p:grpSpPr>
          <p:sp>
            <p:nvSpPr>
              <p:cNvPr id="472" name="Rectangle 47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Rectangle 47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Rectangle 47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2" name="Group 461"/>
            <p:cNvGrpSpPr/>
            <p:nvPr/>
          </p:nvGrpSpPr>
          <p:grpSpPr>
            <a:xfrm>
              <a:off x="7711021" y="3190287"/>
              <a:ext cx="137160" cy="560730"/>
              <a:chOff x="4433665" y="2301257"/>
              <a:chExt cx="137160" cy="560730"/>
            </a:xfrm>
            <a:grpFill/>
          </p:grpSpPr>
          <p:sp>
            <p:nvSpPr>
              <p:cNvPr id="468" name="Rectangle 46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Rectangle 46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0" name="Rectangle 46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3" name="Group 462"/>
            <p:cNvGrpSpPr/>
            <p:nvPr/>
          </p:nvGrpSpPr>
          <p:grpSpPr>
            <a:xfrm>
              <a:off x="7848181" y="3190287"/>
              <a:ext cx="137160" cy="560730"/>
              <a:chOff x="4433665" y="2301257"/>
              <a:chExt cx="137160" cy="560730"/>
            </a:xfrm>
            <a:grpFill/>
          </p:grpSpPr>
          <p:sp>
            <p:nvSpPr>
              <p:cNvPr id="464" name="Rectangle 4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4098" name="Picture 2" descr="http://www.hd-wallpapersdownload.com/upload/bulk-upload/all-images-of-dogs-dow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22" r="14660"/>
          <a:stretch/>
        </p:blipFill>
        <p:spPr bwMode="auto">
          <a:xfrm>
            <a:off x="661182" y="2328203"/>
            <a:ext cx="225083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CNN for Image Classification</a:t>
            </a:r>
            <a:endParaRPr lang="en-US" dirty="0"/>
          </a:p>
        </p:txBody>
      </p:sp>
      <p:grpSp>
        <p:nvGrpSpPr>
          <p:cNvPr id="132" name="Group 131"/>
          <p:cNvGrpSpPr/>
          <p:nvPr/>
        </p:nvGrpSpPr>
        <p:grpSpPr>
          <a:xfrm>
            <a:off x="698692" y="2369233"/>
            <a:ext cx="2100776" cy="2259037"/>
            <a:chOff x="811236" y="2355166"/>
            <a:chExt cx="1828800" cy="1828800"/>
          </a:xfrm>
        </p:grpSpPr>
        <p:grpSp>
          <p:nvGrpSpPr>
            <p:cNvPr id="68" name="Group 67"/>
            <p:cNvGrpSpPr/>
            <p:nvPr/>
          </p:nvGrpSpPr>
          <p:grpSpPr>
            <a:xfrm>
              <a:off x="811236" y="2355166"/>
              <a:ext cx="1828800" cy="915572"/>
              <a:chOff x="811236" y="2355166"/>
              <a:chExt cx="1828800" cy="915572"/>
            </a:xfrm>
          </p:grpSpPr>
          <p:grpSp>
            <p:nvGrpSpPr>
              <p:cNvPr id="36" name="Group 35"/>
              <p:cNvGrpSpPr/>
              <p:nvPr/>
            </p:nvGrpSpPr>
            <p:grpSpPr>
              <a:xfrm>
                <a:off x="811236" y="2355166"/>
                <a:ext cx="914400" cy="914400"/>
                <a:chOff x="811236" y="2355166"/>
                <a:chExt cx="914400" cy="914400"/>
              </a:xfrm>
            </p:grpSpPr>
            <p:grpSp>
              <p:nvGrpSpPr>
                <p:cNvPr id="20" name="Group 19"/>
                <p:cNvGrpSpPr/>
                <p:nvPr/>
              </p:nvGrpSpPr>
              <p:grpSpPr>
                <a:xfrm>
                  <a:off x="811236" y="2355166"/>
                  <a:ext cx="914400" cy="457200"/>
                  <a:chOff x="811236" y="2355166"/>
                  <a:chExt cx="914400" cy="457200"/>
                </a:xfrm>
              </p:grpSpPr>
              <p:grpSp>
                <p:nvGrpSpPr>
                  <p:cNvPr id="12" name="Group 11"/>
                  <p:cNvGrpSpPr/>
                  <p:nvPr/>
                </p:nvGrpSpPr>
                <p:grpSpPr>
                  <a:xfrm>
                    <a:off x="1268436" y="2355166"/>
                    <a:ext cx="457200" cy="457200"/>
                    <a:chOff x="658836" y="2202766"/>
                    <a:chExt cx="457200" cy="457200"/>
                  </a:xfrm>
                </p:grpSpPr>
                <p:grpSp>
                  <p:nvGrpSpPr>
                    <p:cNvPr id="8" name="Group 7"/>
                    <p:cNvGrpSpPr/>
                    <p:nvPr/>
                  </p:nvGrpSpPr>
                  <p:grpSpPr>
                    <a:xfrm>
                      <a:off x="658836" y="2202766"/>
                      <a:ext cx="228600" cy="457200"/>
                      <a:chOff x="658836" y="2202766"/>
                      <a:chExt cx="228600" cy="457200"/>
                    </a:xfrm>
                  </p:grpSpPr>
                  <p:sp>
                    <p:nvSpPr>
                      <p:cNvPr id="4" name="Rectangle 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87436" y="2202766"/>
                      <a:ext cx="228600" cy="457200"/>
                      <a:chOff x="658836" y="2202766"/>
                      <a:chExt cx="228600" cy="457200"/>
                    </a:xfrm>
                  </p:grpSpPr>
                  <p:sp>
                    <p:nvSpPr>
                      <p:cNvPr id="10" name="Rectangle 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811236" y="2355166"/>
                    <a:ext cx="457200" cy="457200"/>
                    <a:chOff x="658836" y="2202766"/>
                    <a:chExt cx="457200" cy="457200"/>
                  </a:xfrm>
                </p:grpSpPr>
                <p:grpSp>
                  <p:nvGrpSpPr>
                    <p:cNvPr id="14" name="Group 13"/>
                    <p:cNvGrpSpPr/>
                    <p:nvPr/>
                  </p:nvGrpSpPr>
                  <p:grpSpPr>
                    <a:xfrm>
                      <a:off x="658836" y="2202766"/>
                      <a:ext cx="228600" cy="457200"/>
                      <a:chOff x="658836" y="2202766"/>
                      <a:chExt cx="228600" cy="457200"/>
                    </a:xfrm>
                  </p:grpSpPr>
                  <p:sp>
                    <p:nvSpPr>
                      <p:cNvPr id="18" name="Rectangle 1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887436" y="2202766"/>
                      <a:ext cx="228600" cy="457200"/>
                      <a:chOff x="658836" y="2202766"/>
                      <a:chExt cx="228600" cy="457200"/>
                    </a:xfrm>
                  </p:grpSpPr>
                  <p:sp>
                    <p:nvSpPr>
                      <p:cNvPr id="16" name="Rectangle 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21" name="Group 20"/>
                <p:cNvGrpSpPr/>
                <p:nvPr/>
              </p:nvGrpSpPr>
              <p:grpSpPr>
                <a:xfrm>
                  <a:off x="811236" y="2812366"/>
                  <a:ext cx="914400" cy="457200"/>
                  <a:chOff x="811236" y="2355166"/>
                  <a:chExt cx="914400" cy="457200"/>
                </a:xfrm>
              </p:grpSpPr>
              <p:grpSp>
                <p:nvGrpSpPr>
                  <p:cNvPr id="22" name="Group 21"/>
                  <p:cNvGrpSpPr/>
                  <p:nvPr/>
                </p:nvGrpSpPr>
                <p:grpSpPr>
                  <a:xfrm>
                    <a:off x="1268436" y="2355166"/>
                    <a:ext cx="457200" cy="457200"/>
                    <a:chOff x="658836" y="2202766"/>
                    <a:chExt cx="457200" cy="457200"/>
                  </a:xfrm>
                </p:grpSpPr>
                <p:grpSp>
                  <p:nvGrpSpPr>
                    <p:cNvPr id="30" name="Group 29"/>
                    <p:cNvGrpSpPr/>
                    <p:nvPr/>
                  </p:nvGrpSpPr>
                  <p:grpSpPr>
                    <a:xfrm>
                      <a:off x="658836" y="2202766"/>
                      <a:ext cx="228600" cy="457200"/>
                      <a:chOff x="658836" y="2202766"/>
                      <a:chExt cx="228600" cy="457200"/>
                    </a:xfrm>
                  </p:grpSpPr>
                  <p:sp>
                    <p:nvSpPr>
                      <p:cNvPr id="34" name="Rectangle 3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887436" y="2202766"/>
                      <a:ext cx="228600" cy="457200"/>
                      <a:chOff x="658836" y="2202766"/>
                      <a:chExt cx="228600" cy="457200"/>
                    </a:xfrm>
                  </p:grpSpPr>
                  <p:sp>
                    <p:nvSpPr>
                      <p:cNvPr id="32" name="Rectangle 3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811236" y="2355166"/>
                    <a:ext cx="457200" cy="457200"/>
                    <a:chOff x="658836" y="2202766"/>
                    <a:chExt cx="457200" cy="457200"/>
                  </a:xfrm>
                </p:grpSpPr>
                <p:grpSp>
                  <p:nvGrpSpPr>
                    <p:cNvPr id="24" name="Group 23"/>
                    <p:cNvGrpSpPr/>
                    <p:nvPr/>
                  </p:nvGrpSpPr>
                  <p:grpSpPr>
                    <a:xfrm>
                      <a:off x="658836" y="2202766"/>
                      <a:ext cx="228600" cy="457200"/>
                      <a:chOff x="658836" y="2202766"/>
                      <a:chExt cx="228600" cy="457200"/>
                    </a:xfrm>
                  </p:grpSpPr>
                  <p:sp>
                    <p:nvSpPr>
                      <p:cNvPr id="28" name="Rectangle 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7436" y="2202766"/>
                      <a:ext cx="228600" cy="457200"/>
                      <a:chOff x="658836" y="2202766"/>
                      <a:chExt cx="228600" cy="457200"/>
                    </a:xfrm>
                  </p:grpSpPr>
                  <p:sp>
                    <p:nvSpPr>
                      <p:cNvPr id="26" name="Rectangle 2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37" name="Group 36"/>
              <p:cNvGrpSpPr/>
              <p:nvPr/>
            </p:nvGrpSpPr>
            <p:grpSpPr>
              <a:xfrm>
                <a:off x="1725636" y="2356338"/>
                <a:ext cx="914400" cy="914400"/>
                <a:chOff x="811236" y="2355166"/>
                <a:chExt cx="914400" cy="914400"/>
              </a:xfrm>
            </p:grpSpPr>
            <p:grpSp>
              <p:nvGrpSpPr>
                <p:cNvPr id="38" name="Group 37"/>
                <p:cNvGrpSpPr/>
                <p:nvPr/>
              </p:nvGrpSpPr>
              <p:grpSpPr>
                <a:xfrm>
                  <a:off x="811236" y="2355166"/>
                  <a:ext cx="914400" cy="457200"/>
                  <a:chOff x="811236" y="2355166"/>
                  <a:chExt cx="914400" cy="457200"/>
                </a:xfrm>
              </p:grpSpPr>
              <p:grpSp>
                <p:nvGrpSpPr>
                  <p:cNvPr id="54" name="Group 53"/>
                  <p:cNvGrpSpPr/>
                  <p:nvPr/>
                </p:nvGrpSpPr>
                <p:grpSpPr>
                  <a:xfrm>
                    <a:off x="1268436" y="2355166"/>
                    <a:ext cx="457200" cy="457200"/>
                    <a:chOff x="658836" y="2202766"/>
                    <a:chExt cx="457200" cy="457200"/>
                  </a:xfrm>
                </p:grpSpPr>
                <p:grpSp>
                  <p:nvGrpSpPr>
                    <p:cNvPr id="62" name="Group 61"/>
                    <p:cNvGrpSpPr/>
                    <p:nvPr/>
                  </p:nvGrpSpPr>
                  <p:grpSpPr>
                    <a:xfrm>
                      <a:off x="658836" y="2202766"/>
                      <a:ext cx="228600" cy="457200"/>
                      <a:chOff x="658836" y="2202766"/>
                      <a:chExt cx="228600" cy="457200"/>
                    </a:xfrm>
                  </p:grpSpPr>
                  <p:sp>
                    <p:nvSpPr>
                      <p:cNvPr id="66" name="Rectangle 6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887436" y="2202766"/>
                      <a:ext cx="228600" cy="457200"/>
                      <a:chOff x="658836" y="2202766"/>
                      <a:chExt cx="228600" cy="457200"/>
                    </a:xfrm>
                  </p:grpSpPr>
                  <p:sp>
                    <p:nvSpPr>
                      <p:cNvPr id="64" name="Rectangle 6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811236" y="2355166"/>
                    <a:ext cx="457200" cy="457200"/>
                    <a:chOff x="658836" y="2202766"/>
                    <a:chExt cx="457200" cy="457200"/>
                  </a:xfrm>
                </p:grpSpPr>
                <p:grpSp>
                  <p:nvGrpSpPr>
                    <p:cNvPr id="56" name="Group 55"/>
                    <p:cNvGrpSpPr/>
                    <p:nvPr/>
                  </p:nvGrpSpPr>
                  <p:grpSpPr>
                    <a:xfrm>
                      <a:off x="658836" y="2202766"/>
                      <a:ext cx="228600" cy="457200"/>
                      <a:chOff x="658836" y="2202766"/>
                      <a:chExt cx="228600" cy="457200"/>
                    </a:xfrm>
                  </p:grpSpPr>
                  <p:sp>
                    <p:nvSpPr>
                      <p:cNvPr id="60" name="Rectangle 5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87436" y="2202766"/>
                      <a:ext cx="228600" cy="457200"/>
                      <a:chOff x="658836" y="2202766"/>
                      <a:chExt cx="228600" cy="457200"/>
                    </a:xfrm>
                  </p:grpSpPr>
                  <p:sp>
                    <p:nvSpPr>
                      <p:cNvPr id="58" name="Rectangle 5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811236" y="2812366"/>
                  <a:ext cx="914400" cy="457200"/>
                  <a:chOff x="811236" y="2355166"/>
                  <a:chExt cx="914400" cy="457200"/>
                </a:xfrm>
              </p:grpSpPr>
              <p:grpSp>
                <p:nvGrpSpPr>
                  <p:cNvPr id="40" name="Group 39"/>
                  <p:cNvGrpSpPr/>
                  <p:nvPr/>
                </p:nvGrpSpPr>
                <p:grpSpPr>
                  <a:xfrm>
                    <a:off x="1268436" y="2355166"/>
                    <a:ext cx="457200" cy="457200"/>
                    <a:chOff x="658836" y="2202766"/>
                    <a:chExt cx="457200" cy="457200"/>
                  </a:xfrm>
                </p:grpSpPr>
                <p:grpSp>
                  <p:nvGrpSpPr>
                    <p:cNvPr id="48" name="Group 47"/>
                    <p:cNvGrpSpPr/>
                    <p:nvPr/>
                  </p:nvGrpSpPr>
                  <p:grpSpPr>
                    <a:xfrm>
                      <a:off x="658836" y="2202766"/>
                      <a:ext cx="228600" cy="457200"/>
                      <a:chOff x="658836" y="2202766"/>
                      <a:chExt cx="228600" cy="457200"/>
                    </a:xfrm>
                  </p:grpSpPr>
                  <p:sp>
                    <p:nvSpPr>
                      <p:cNvPr id="52" name="Rectangle 5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87436" y="2202766"/>
                      <a:ext cx="228600" cy="457200"/>
                      <a:chOff x="658836" y="2202766"/>
                      <a:chExt cx="228600" cy="457200"/>
                    </a:xfrm>
                  </p:grpSpPr>
                  <p:sp>
                    <p:nvSpPr>
                      <p:cNvPr id="50" name="Rectangle 4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811236" y="2355166"/>
                    <a:ext cx="457200" cy="457200"/>
                    <a:chOff x="658836" y="2202766"/>
                    <a:chExt cx="457200" cy="457200"/>
                  </a:xfrm>
                </p:grpSpPr>
                <p:grpSp>
                  <p:nvGrpSpPr>
                    <p:cNvPr id="42" name="Group 41"/>
                    <p:cNvGrpSpPr/>
                    <p:nvPr/>
                  </p:nvGrpSpPr>
                  <p:grpSpPr>
                    <a:xfrm>
                      <a:off x="658836" y="2202766"/>
                      <a:ext cx="228600" cy="457200"/>
                      <a:chOff x="658836" y="2202766"/>
                      <a:chExt cx="228600" cy="457200"/>
                    </a:xfrm>
                  </p:grpSpPr>
                  <p:sp>
                    <p:nvSpPr>
                      <p:cNvPr id="46" name="Rectangle 4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87436" y="2202766"/>
                      <a:ext cx="228600" cy="457200"/>
                      <a:chOff x="658836" y="2202766"/>
                      <a:chExt cx="228600" cy="457200"/>
                    </a:xfrm>
                  </p:grpSpPr>
                  <p:sp>
                    <p:nvSpPr>
                      <p:cNvPr id="44" name="Rectangle 4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nvGrpSpPr>
            <p:cNvPr id="69" name="Group 68"/>
            <p:cNvGrpSpPr/>
            <p:nvPr/>
          </p:nvGrpSpPr>
          <p:grpSpPr>
            <a:xfrm>
              <a:off x="811236" y="3268394"/>
              <a:ext cx="1828800" cy="915572"/>
              <a:chOff x="811236" y="2355166"/>
              <a:chExt cx="1828800" cy="915572"/>
            </a:xfrm>
          </p:grpSpPr>
          <p:grpSp>
            <p:nvGrpSpPr>
              <p:cNvPr id="70" name="Group 69"/>
              <p:cNvGrpSpPr/>
              <p:nvPr/>
            </p:nvGrpSpPr>
            <p:grpSpPr>
              <a:xfrm>
                <a:off x="811236" y="2355166"/>
                <a:ext cx="914400" cy="914400"/>
                <a:chOff x="811236" y="2355166"/>
                <a:chExt cx="914400" cy="914400"/>
              </a:xfrm>
            </p:grpSpPr>
            <p:grpSp>
              <p:nvGrpSpPr>
                <p:cNvPr id="102" name="Group 101"/>
                <p:cNvGrpSpPr/>
                <p:nvPr/>
              </p:nvGrpSpPr>
              <p:grpSpPr>
                <a:xfrm>
                  <a:off x="811236" y="2355166"/>
                  <a:ext cx="914400" cy="457200"/>
                  <a:chOff x="811236" y="2355166"/>
                  <a:chExt cx="914400" cy="457200"/>
                </a:xfrm>
              </p:grpSpPr>
              <p:grpSp>
                <p:nvGrpSpPr>
                  <p:cNvPr id="118" name="Group 117"/>
                  <p:cNvGrpSpPr/>
                  <p:nvPr/>
                </p:nvGrpSpPr>
                <p:grpSpPr>
                  <a:xfrm>
                    <a:off x="1268436" y="2355166"/>
                    <a:ext cx="457200" cy="457200"/>
                    <a:chOff x="658836" y="2202766"/>
                    <a:chExt cx="457200" cy="457200"/>
                  </a:xfrm>
                </p:grpSpPr>
                <p:grpSp>
                  <p:nvGrpSpPr>
                    <p:cNvPr id="126" name="Group 125"/>
                    <p:cNvGrpSpPr/>
                    <p:nvPr/>
                  </p:nvGrpSpPr>
                  <p:grpSpPr>
                    <a:xfrm>
                      <a:off x="658836" y="2202766"/>
                      <a:ext cx="228600" cy="457200"/>
                      <a:chOff x="658836" y="2202766"/>
                      <a:chExt cx="228600" cy="457200"/>
                    </a:xfrm>
                  </p:grpSpPr>
                  <p:sp>
                    <p:nvSpPr>
                      <p:cNvPr id="130" name="Rectangle 12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887436" y="2202766"/>
                      <a:ext cx="228600" cy="457200"/>
                      <a:chOff x="658836" y="2202766"/>
                      <a:chExt cx="228600" cy="457200"/>
                    </a:xfrm>
                  </p:grpSpPr>
                  <p:sp>
                    <p:nvSpPr>
                      <p:cNvPr id="128" name="Rectangle 12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11236" y="2355166"/>
                    <a:ext cx="457200" cy="457200"/>
                    <a:chOff x="658836" y="2202766"/>
                    <a:chExt cx="457200" cy="457200"/>
                  </a:xfrm>
                </p:grpSpPr>
                <p:grpSp>
                  <p:nvGrpSpPr>
                    <p:cNvPr id="120" name="Group 119"/>
                    <p:cNvGrpSpPr/>
                    <p:nvPr/>
                  </p:nvGrpSpPr>
                  <p:grpSpPr>
                    <a:xfrm>
                      <a:off x="658836" y="2202766"/>
                      <a:ext cx="228600" cy="457200"/>
                      <a:chOff x="658836" y="2202766"/>
                      <a:chExt cx="228600" cy="457200"/>
                    </a:xfrm>
                  </p:grpSpPr>
                  <p:sp>
                    <p:nvSpPr>
                      <p:cNvPr id="124" name="Rectangle 12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1" name="Group 120"/>
                    <p:cNvGrpSpPr/>
                    <p:nvPr/>
                  </p:nvGrpSpPr>
                  <p:grpSpPr>
                    <a:xfrm>
                      <a:off x="887436" y="2202766"/>
                      <a:ext cx="228600" cy="457200"/>
                      <a:chOff x="658836" y="2202766"/>
                      <a:chExt cx="228600" cy="457200"/>
                    </a:xfrm>
                  </p:grpSpPr>
                  <p:sp>
                    <p:nvSpPr>
                      <p:cNvPr id="122" name="Rectangle 12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03" name="Group 102"/>
                <p:cNvGrpSpPr/>
                <p:nvPr/>
              </p:nvGrpSpPr>
              <p:grpSpPr>
                <a:xfrm>
                  <a:off x="811236" y="2812366"/>
                  <a:ext cx="914400" cy="457200"/>
                  <a:chOff x="811236" y="2355166"/>
                  <a:chExt cx="914400" cy="457200"/>
                </a:xfrm>
              </p:grpSpPr>
              <p:grpSp>
                <p:nvGrpSpPr>
                  <p:cNvPr id="104" name="Group 103"/>
                  <p:cNvGrpSpPr/>
                  <p:nvPr/>
                </p:nvGrpSpPr>
                <p:grpSpPr>
                  <a:xfrm>
                    <a:off x="1268436" y="2355166"/>
                    <a:ext cx="457200" cy="457200"/>
                    <a:chOff x="658836" y="2202766"/>
                    <a:chExt cx="457200" cy="457200"/>
                  </a:xfrm>
                </p:grpSpPr>
                <p:grpSp>
                  <p:nvGrpSpPr>
                    <p:cNvPr id="112" name="Group 111"/>
                    <p:cNvGrpSpPr/>
                    <p:nvPr/>
                  </p:nvGrpSpPr>
                  <p:grpSpPr>
                    <a:xfrm>
                      <a:off x="658836" y="2202766"/>
                      <a:ext cx="228600" cy="457200"/>
                      <a:chOff x="658836" y="2202766"/>
                      <a:chExt cx="228600" cy="457200"/>
                    </a:xfrm>
                  </p:grpSpPr>
                  <p:sp>
                    <p:nvSpPr>
                      <p:cNvPr id="116" name="Rectangle 11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887436" y="2202766"/>
                      <a:ext cx="228600" cy="457200"/>
                      <a:chOff x="658836" y="2202766"/>
                      <a:chExt cx="228600" cy="457200"/>
                    </a:xfrm>
                  </p:grpSpPr>
                  <p:sp>
                    <p:nvSpPr>
                      <p:cNvPr id="114" name="Rectangle 11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811236" y="2355166"/>
                    <a:ext cx="457200" cy="457200"/>
                    <a:chOff x="658836" y="2202766"/>
                    <a:chExt cx="457200" cy="457200"/>
                  </a:xfrm>
                </p:grpSpPr>
                <p:grpSp>
                  <p:nvGrpSpPr>
                    <p:cNvPr id="106" name="Group 105"/>
                    <p:cNvGrpSpPr/>
                    <p:nvPr/>
                  </p:nvGrpSpPr>
                  <p:grpSpPr>
                    <a:xfrm>
                      <a:off x="658836" y="2202766"/>
                      <a:ext cx="228600" cy="457200"/>
                      <a:chOff x="658836" y="2202766"/>
                      <a:chExt cx="228600" cy="457200"/>
                    </a:xfrm>
                  </p:grpSpPr>
                  <p:sp>
                    <p:nvSpPr>
                      <p:cNvPr id="110" name="Rectangle 10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887436" y="2202766"/>
                      <a:ext cx="228600" cy="457200"/>
                      <a:chOff x="658836" y="2202766"/>
                      <a:chExt cx="228600" cy="457200"/>
                    </a:xfrm>
                  </p:grpSpPr>
                  <p:sp>
                    <p:nvSpPr>
                      <p:cNvPr id="108" name="Rectangle 10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nvGrpSpPr>
              <p:cNvPr id="71" name="Group 70"/>
              <p:cNvGrpSpPr/>
              <p:nvPr/>
            </p:nvGrpSpPr>
            <p:grpSpPr>
              <a:xfrm>
                <a:off x="1725636" y="2356338"/>
                <a:ext cx="914400" cy="914400"/>
                <a:chOff x="811236" y="2355166"/>
                <a:chExt cx="914400" cy="914400"/>
              </a:xfrm>
            </p:grpSpPr>
            <p:grpSp>
              <p:nvGrpSpPr>
                <p:cNvPr id="72" name="Group 71"/>
                <p:cNvGrpSpPr/>
                <p:nvPr/>
              </p:nvGrpSpPr>
              <p:grpSpPr>
                <a:xfrm>
                  <a:off x="811236" y="2355166"/>
                  <a:ext cx="914400" cy="457200"/>
                  <a:chOff x="811236" y="2355166"/>
                  <a:chExt cx="914400" cy="457200"/>
                </a:xfrm>
              </p:grpSpPr>
              <p:grpSp>
                <p:nvGrpSpPr>
                  <p:cNvPr id="88" name="Group 87"/>
                  <p:cNvGrpSpPr/>
                  <p:nvPr/>
                </p:nvGrpSpPr>
                <p:grpSpPr>
                  <a:xfrm>
                    <a:off x="1268436" y="2355166"/>
                    <a:ext cx="457200" cy="457200"/>
                    <a:chOff x="658836" y="2202766"/>
                    <a:chExt cx="457200" cy="457200"/>
                  </a:xfrm>
                </p:grpSpPr>
                <p:grpSp>
                  <p:nvGrpSpPr>
                    <p:cNvPr id="96" name="Group 95"/>
                    <p:cNvGrpSpPr/>
                    <p:nvPr/>
                  </p:nvGrpSpPr>
                  <p:grpSpPr>
                    <a:xfrm>
                      <a:off x="658836" y="2202766"/>
                      <a:ext cx="228600" cy="457200"/>
                      <a:chOff x="658836" y="2202766"/>
                      <a:chExt cx="228600" cy="457200"/>
                    </a:xfrm>
                  </p:grpSpPr>
                  <p:sp>
                    <p:nvSpPr>
                      <p:cNvPr id="100" name="Rectangle 9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87436" y="2202766"/>
                      <a:ext cx="228600" cy="457200"/>
                      <a:chOff x="658836" y="2202766"/>
                      <a:chExt cx="228600" cy="457200"/>
                    </a:xfrm>
                  </p:grpSpPr>
                  <p:sp>
                    <p:nvSpPr>
                      <p:cNvPr id="98" name="Rectangle 9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9" name="Group 88"/>
                  <p:cNvGrpSpPr/>
                  <p:nvPr/>
                </p:nvGrpSpPr>
                <p:grpSpPr>
                  <a:xfrm>
                    <a:off x="811236" y="2355166"/>
                    <a:ext cx="457200" cy="457200"/>
                    <a:chOff x="658836" y="2202766"/>
                    <a:chExt cx="457200" cy="457200"/>
                  </a:xfrm>
                </p:grpSpPr>
                <p:grpSp>
                  <p:nvGrpSpPr>
                    <p:cNvPr id="90" name="Group 89"/>
                    <p:cNvGrpSpPr/>
                    <p:nvPr/>
                  </p:nvGrpSpPr>
                  <p:grpSpPr>
                    <a:xfrm>
                      <a:off x="658836" y="2202766"/>
                      <a:ext cx="228600" cy="457200"/>
                      <a:chOff x="658836" y="2202766"/>
                      <a:chExt cx="228600" cy="457200"/>
                    </a:xfrm>
                  </p:grpSpPr>
                  <p:sp>
                    <p:nvSpPr>
                      <p:cNvPr id="94" name="Rectangle 9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887436" y="2202766"/>
                      <a:ext cx="228600" cy="457200"/>
                      <a:chOff x="658836" y="2202766"/>
                      <a:chExt cx="228600" cy="457200"/>
                    </a:xfrm>
                  </p:grpSpPr>
                  <p:sp>
                    <p:nvSpPr>
                      <p:cNvPr id="92" name="Rectangle 91"/>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73" name="Group 72"/>
                <p:cNvGrpSpPr/>
                <p:nvPr/>
              </p:nvGrpSpPr>
              <p:grpSpPr>
                <a:xfrm>
                  <a:off x="811236" y="2812366"/>
                  <a:ext cx="914400" cy="457200"/>
                  <a:chOff x="811236" y="2355166"/>
                  <a:chExt cx="914400" cy="457200"/>
                </a:xfrm>
              </p:grpSpPr>
              <p:grpSp>
                <p:nvGrpSpPr>
                  <p:cNvPr id="74" name="Group 73"/>
                  <p:cNvGrpSpPr/>
                  <p:nvPr/>
                </p:nvGrpSpPr>
                <p:grpSpPr>
                  <a:xfrm>
                    <a:off x="1268436" y="2355166"/>
                    <a:ext cx="457200" cy="457200"/>
                    <a:chOff x="658836" y="2202766"/>
                    <a:chExt cx="457200" cy="457200"/>
                  </a:xfrm>
                </p:grpSpPr>
                <p:grpSp>
                  <p:nvGrpSpPr>
                    <p:cNvPr id="82" name="Group 81"/>
                    <p:cNvGrpSpPr/>
                    <p:nvPr/>
                  </p:nvGrpSpPr>
                  <p:grpSpPr>
                    <a:xfrm>
                      <a:off x="658836" y="2202766"/>
                      <a:ext cx="228600" cy="457200"/>
                      <a:chOff x="658836" y="2202766"/>
                      <a:chExt cx="228600" cy="457200"/>
                    </a:xfrm>
                  </p:grpSpPr>
                  <p:sp>
                    <p:nvSpPr>
                      <p:cNvPr id="86" name="Rectangle 85"/>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887436" y="2202766"/>
                      <a:ext cx="228600" cy="457200"/>
                      <a:chOff x="658836" y="2202766"/>
                      <a:chExt cx="228600" cy="457200"/>
                    </a:xfrm>
                  </p:grpSpPr>
                  <p:sp>
                    <p:nvSpPr>
                      <p:cNvPr id="84" name="Rectangle 83"/>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5" name="Group 74"/>
                  <p:cNvGrpSpPr/>
                  <p:nvPr/>
                </p:nvGrpSpPr>
                <p:grpSpPr>
                  <a:xfrm>
                    <a:off x="811236" y="2355166"/>
                    <a:ext cx="457200" cy="457200"/>
                    <a:chOff x="658836" y="2202766"/>
                    <a:chExt cx="457200" cy="457200"/>
                  </a:xfrm>
                </p:grpSpPr>
                <p:grpSp>
                  <p:nvGrpSpPr>
                    <p:cNvPr id="76" name="Group 75"/>
                    <p:cNvGrpSpPr/>
                    <p:nvPr/>
                  </p:nvGrpSpPr>
                  <p:grpSpPr>
                    <a:xfrm>
                      <a:off x="658836" y="2202766"/>
                      <a:ext cx="228600" cy="457200"/>
                      <a:chOff x="658836" y="2202766"/>
                      <a:chExt cx="228600" cy="457200"/>
                    </a:xfrm>
                  </p:grpSpPr>
                  <p:sp>
                    <p:nvSpPr>
                      <p:cNvPr id="80" name="Rectangle 79"/>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87436" y="2202766"/>
                      <a:ext cx="228600" cy="457200"/>
                      <a:chOff x="658836" y="2202766"/>
                      <a:chExt cx="228600" cy="457200"/>
                    </a:xfrm>
                  </p:grpSpPr>
                  <p:sp>
                    <p:nvSpPr>
                      <p:cNvPr id="78" name="Rectangle 77"/>
                      <p:cNvSpPr/>
                      <p:nvPr/>
                    </p:nvSpPr>
                    <p:spPr>
                      <a:xfrm>
                        <a:off x="658836" y="22027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658836" y="2431366"/>
                        <a:ext cx="228600" cy="22860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grpSp>
      <p:grpSp>
        <p:nvGrpSpPr>
          <p:cNvPr id="6" name="Group 5"/>
          <p:cNvGrpSpPr/>
          <p:nvPr/>
        </p:nvGrpSpPr>
        <p:grpSpPr>
          <a:xfrm>
            <a:off x="3809122" y="2328203"/>
            <a:ext cx="1097280" cy="1112866"/>
            <a:chOff x="5754276" y="2864514"/>
            <a:chExt cx="1097280" cy="1112866"/>
          </a:xfrm>
        </p:grpSpPr>
        <p:grpSp>
          <p:nvGrpSpPr>
            <p:cNvPr id="219" name="Group 218"/>
            <p:cNvGrpSpPr/>
            <p:nvPr/>
          </p:nvGrpSpPr>
          <p:grpSpPr>
            <a:xfrm>
              <a:off x="5754276" y="2864514"/>
              <a:ext cx="137160" cy="1112041"/>
              <a:chOff x="4433665" y="2301257"/>
              <a:chExt cx="137160" cy="1112041"/>
            </a:xfrm>
          </p:grpSpPr>
          <p:sp>
            <p:nvSpPr>
              <p:cNvPr id="220" name="Rectangle 219"/>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5891436" y="2865339"/>
              <a:ext cx="137160" cy="1112041"/>
              <a:chOff x="4433665" y="2301257"/>
              <a:chExt cx="137160" cy="1112041"/>
            </a:xfrm>
          </p:grpSpPr>
          <p:sp>
            <p:nvSpPr>
              <p:cNvPr id="229" name="Rectangle 228"/>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6028596" y="2865339"/>
              <a:ext cx="137160" cy="1112041"/>
              <a:chOff x="4433665" y="2301257"/>
              <a:chExt cx="137160" cy="1112041"/>
            </a:xfrm>
          </p:grpSpPr>
          <p:sp>
            <p:nvSpPr>
              <p:cNvPr id="238" name="Rectangle 237"/>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6165756" y="2865339"/>
              <a:ext cx="137160" cy="1112041"/>
              <a:chOff x="4433665" y="2301257"/>
              <a:chExt cx="137160" cy="1112041"/>
            </a:xfrm>
          </p:grpSpPr>
          <p:sp>
            <p:nvSpPr>
              <p:cNvPr id="247" name="Rectangle 246"/>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5" name="Group 254"/>
            <p:cNvGrpSpPr/>
            <p:nvPr/>
          </p:nvGrpSpPr>
          <p:grpSpPr>
            <a:xfrm>
              <a:off x="6302916" y="2865339"/>
              <a:ext cx="137160" cy="1112041"/>
              <a:chOff x="4433665" y="2301257"/>
              <a:chExt cx="137160" cy="1112041"/>
            </a:xfrm>
          </p:grpSpPr>
          <p:sp>
            <p:nvSpPr>
              <p:cNvPr id="256" name="Rectangle 255"/>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4" name="Group 263"/>
            <p:cNvGrpSpPr/>
            <p:nvPr/>
          </p:nvGrpSpPr>
          <p:grpSpPr>
            <a:xfrm>
              <a:off x="6440076" y="2865339"/>
              <a:ext cx="137160" cy="1112041"/>
              <a:chOff x="4433665" y="2301257"/>
              <a:chExt cx="137160" cy="1112041"/>
            </a:xfrm>
          </p:grpSpPr>
          <p:sp>
            <p:nvSpPr>
              <p:cNvPr id="265" name="Rectangle 264"/>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6577236" y="2865339"/>
              <a:ext cx="137160" cy="1112041"/>
              <a:chOff x="4433665" y="2301257"/>
              <a:chExt cx="137160" cy="1112041"/>
            </a:xfrm>
          </p:grpSpPr>
          <p:sp>
            <p:nvSpPr>
              <p:cNvPr id="274" name="Rectangle 273"/>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2" name="Group 281"/>
            <p:cNvGrpSpPr/>
            <p:nvPr/>
          </p:nvGrpSpPr>
          <p:grpSpPr>
            <a:xfrm>
              <a:off x="6714396" y="2865339"/>
              <a:ext cx="137160" cy="1112041"/>
              <a:chOff x="4433665" y="2301257"/>
              <a:chExt cx="137160" cy="1112041"/>
            </a:xfrm>
          </p:grpSpPr>
          <p:sp>
            <p:nvSpPr>
              <p:cNvPr id="283" name="Rectangle 282"/>
              <p:cNvSpPr/>
              <p:nvPr/>
            </p:nvSpPr>
            <p:spPr>
              <a:xfrm>
                <a:off x="4433665" y="230125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4433665" y="244099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4433665" y="2582189"/>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4433665" y="2724827"/>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433665" y="285810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4433665" y="2995263"/>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4433665" y="3137901"/>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a:off x="4433665" y="3276138"/>
                <a:ext cx="137160" cy="137160"/>
              </a:xfrm>
              <a:prstGeom prst="rect">
                <a:avLst/>
              </a:prstGeom>
              <a:solidFill>
                <a:srgbClr val="8AEDFA"/>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3954493" y="2598639"/>
            <a:ext cx="1097280" cy="1112866"/>
            <a:chOff x="6268334" y="3159368"/>
            <a:chExt cx="1097280" cy="1112866"/>
          </a:xfrm>
        </p:grpSpPr>
        <p:grpSp>
          <p:nvGrpSpPr>
            <p:cNvPr id="291" name="Group 290"/>
            <p:cNvGrpSpPr/>
            <p:nvPr/>
          </p:nvGrpSpPr>
          <p:grpSpPr>
            <a:xfrm>
              <a:off x="6268334" y="3159368"/>
              <a:ext cx="137160" cy="1112041"/>
              <a:chOff x="4433665" y="2301257"/>
              <a:chExt cx="137160" cy="1112041"/>
            </a:xfrm>
            <a:solidFill>
              <a:srgbClr val="FF9900"/>
            </a:solidFill>
          </p:grpSpPr>
          <p:sp>
            <p:nvSpPr>
              <p:cNvPr id="292" name="Rectangle 29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0" name="Group 299"/>
            <p:cNvGrpSpPr/>
            <p:nvPr/>
          </p:nvGrpSpPr>
          <p:grpSpPr>
            <a:xfrm>
              <a:off x="6405494" y="3160193"/>
              <a:ext cx="137160" cy="1112041"/>
              <a:chOff x="4433665" y="2301257"/>
              <a:chExt cx="137160" cy="1112041"/>
            </a:xfrm>
            <a:solidFill>
              <a:srgbClr val="FF9900"/>
            </a:solidFill>
          </p:grpSpPr>
          <p:sp>
            <p:nvSpPr>
              <p:cNvPr id="301" name="Rectangle 3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6542654" y="3160193"/>
              <a:ext cx="137160" cy="1112041"/>
              <a:chOff x="4433665" y="2301257"/>
              <a:chExt cx="137160" cy="1112041"/>
            </a:xfrm>
            <a:solidFill>
              <a:srgbClr val="FF9900"/>
            </a:solidFill>
          </p:grpSpPr>
          <p:sp>
            <p:nvSpPr>
              <p:cNvPr id="310" name="Rectangle 30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8" name="Group 317"/>
            <p:cNvGrpSpPr/>
            <p:nvPr/>
          </p:nvGrpSpPr>
          <p:grpSpPr>
            <a:xfrm>
              <a:off x="6679814" y="3160193"/>
              <a:ext cx="137160" cy="1112041"/>
              <a:chOff x="4433665" y="2301257"/>
              <a:chExt cx="137160" cy="1112041"/>
            </a:xfrm>
            <a:solidFill>
              <a:srgbClr val="FF9900"/>
            </a:solidFill>
          </p:grpSpPr>
          <p:sp>
            <p:nvSpPr>
              <p:cNvPr id="319" name="Rectangle 31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6816974" y="3160193"/>
              <a:ext cx="137160" cy="1112041"/>
              <a:chOff x="4433665" y="2301257"/>
              <a:chExt cx="137160" cy="1112041"/>
            </a:xfrm>
            <a:solidFill>
              <a:srgbClr val="FF9900"/>
            </a:solidFill>
          </p:grpSpPr>
          <p:sp>
            <p:nvSpPr>
              <p:cNvPr id="328" name="Rectangle 32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6" name="Group 335"/>
            <p:cNvGrpSpPr/>
            <p:nvPr/>
          </p:nvGrpSpPr>
          <p:grpSpPr>
            <a:xfrm>
              <a:off x="6954134" y="3160193"/>
              <a:ext cx="137160" cy="1112041"/>
              <a:chOff x="4433665" y="2301257"/>
              <a:chExt cx="137160" cy="1112041"/>
            </a:xfrm>
            <a:solidFill>
              <a:srgbClr val="FF9900"/>
            </a:solidFill>
          </p:grpSpPr>
          <p:sp>
            <p:nvSpPr>
              <p:cNvPr id="337" name="Rectangle 33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7091294" y="3160193"/>
              <a:ext cx="137160" cy="1112041"/>
              <a:chOff x="4433665" y="2301257"/>
              <a:chExt cx="137160" cy="1112041"/>
            </a:xfrm>
            <a:solidFill>
              <a:srgbClr val="FF9900"/>
            </a:solidFill>
          </p:grpSpPr>
          <p:sp>
            <p:nvSpPr>
              <p:cNvPr id="346" name="Rectangle 345"/>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4" name="Group 353"/>
            <p:cNvGrpSpPr/>
            <p:nvPr/>
          </p:nvGrpSpPr>
          <p:grpSpPr>
            <a:xfrm>
              <a:off x="7228454" y="3160193"/>
              <a:ext cx="137160" cy="1112041"/>
              <a:chOff x="4433665" y="2301257"/>
              <a:chExt cx="137160" cy="1112041"/>
            </a:xfrm>
            <a:solidFill>
              <a:srgbClr val="FF9900"/>
            </a:solidFill>
          </p:grpSpPr>
          <p:sp>
            <p:nvSpPr>
              <p:cNvPr id="355" name="Rectangle 35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4099864" y="2896061"/>
            <a:ext cx="1097280" cy="1112866"/>
            <a:chOff x="4244053" y="3032594"/>
            <a:chExt cx="1097280" cy="1112866"/>
          </a:xfrm>
        </p:grpSpPr>
        <p:grpSp>
          <p:nvGrpSpPr>
            <p:cNvPr id="363" name="Group 362"/>
            <p:cNvGrpSpPr/>
            <p:nvPr/>
          </p:nvGrpSpPr>
          <p:grpSpPr>
            <a:xfrm>
              <a:off x="4244053" y="3032594"/>
              <a:ext cx="137160" cy="1112041"/>
              <a:chOff x="4433665" y="2301257"/>
              <a:chExt cx="137160" cy="1112041"/>
            </a:xfrm>
            <a:solidFill>
              <a:srgbClr val="FFFF00"/>
            </a:solidFill>
          </p:grpSpPr>
          <p:sp>
            <p:nvSpPr>
              <p:cNvPr id="364" name="Rectangle 363"/>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2" name="Group 371"/>
            <p:cNvGrpSpPr/>
            <p:nvPr/>
          </p:nvGrpSpPr>
          <p:grpSpPr>
            <a:xfrm>
              <a:off x="4381213" y="3033419"/>
              <a:ext cx="137160" cy="1112041"/>
              <a:chOff x="4433665" y="2301257"/>
              <a:chExt cx="137160" cy="1112041"/>
            </a:xfrm>
            <a:solidFill>
              <a:srgbClr val="FFFF00"/>
            </a:solidFill>
          </p:grpSpPr>
          <p:sp>
            <p:nvSpPr>
              <p:cNvPr id="373" name="Rectangle 3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4518373" y="3033419"/>
              <a:ext cx="137160" cy="1112041"/>
              <a:chOff x="4433665" y="2301257"/>
              <a:chExt cx="137160" cy="1112041"/>
            </a:xfrm>
            <a:solidFill>
              <a:srgbClr val="FFFF00"/>
            </a:solidFill>
          </p:grpSpPr>
          <p:sp>
            <p:nvSpPr>
              <p:cNvPr id="382" name="Rectangle 381"/>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0" name="Group 389"/>
            <p:cNvGrpSpPr/>
            <p:nvPr/>
          </p:nvGrpSpPr>
          <p:grpSpPr>
            <a:xfrm>
              <a:off x="4655533" y="3033419"/>
              <a:ext cx="137160" cy="1112041"/>
              <a:chOff x="4433665" y="2301257"/>
              <a:chExt cx="137160" cy="1112041"/>
            </a:xfrm>
            <a:solidFill>
              <a:srgbClr val="FFFF00"/>
            </a:solidFill>
          </p:grpSpPr>
          <p:sp>
            <p:nvSpPr>
              <p:cNvPr id="391" name="Rectangle 3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9" name="Group 398"/>
            <p:cNvGrpSpPr/>
            <p:nvPr/>
          </p:nvGrpSpPr>
          <p:grpSpPr>
            <a:xfrm>
              <a:off x="4792693" y="3033419"/>
              <a:ext cx="137160" cy="1112041"/>
              <a:chOff x="4433665" y="2301257"/>
              <a:chExt cx="137160" cy="1112041"/>
            </a:xfrm>
            <a:solidFill>
              <a:srgbClr val="FFFF00"/>
            </a:solidFill>
          </p:grpSpPr>
          <p:sp>
            <p:nvSpPr>
              <p:cNvPr id="400" name="Rectangle 39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8" name="Group 407"/>
            <p:cNvGrpSpPr/>
            <p:nvPr/>
          </p:nvGrpSpPr>
          <p:grpSpPr>
            <a:xfrm>
              <a:off x="4929853" y="3033419"/>
              <a:ext cx="137160" cy="1112041"/>
              <a:chOff x="4433665" y="2301257"/>
              <a:chExt cx="137160" cy="1112041"/>
            </a:xfrm>
            <a:solidFill>
              <a:srgbClr val="FFFF00"/>
            </a:solidFill>
          </p:grpSpPr>
          <p:sp>
            <p:nvSpPr>
              <p:cNvPr id="409" name="Rectangle 40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5067013" y="3033419"/>
              <a:ext cx="137160" cy="1112041"/>
              <a:chOff x="4433665" y="2301257"/>
              <a:chExt cx="137160" cy="1112041"/>
            </a:xfrm>
            <a:solidFill>
              <a:srgbClr val="FFFF00"/>
            </a:solidFill>
          </p:grpSpPr>
          <p:sp>
            <p:nvSpPr>
              <p:cNvPr id="418" name="Rectangle 417"/>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6" name="Group 425"/>
            <p:cNvGrpSpPr/>
            <p:nvPr/>
          </p:nvGrpSpPr>
          <p:grpSpPr>
            <a:xfrm>
              <a:off x="5204173" y="3033419"/>
              <a:ext cx="137160" cy="1112041"/>
              <a:chOff x="4433665" y="2301257"/>
              <a:chExt cx="137160" cy="1112041"/>
            </a:xfrm>
            <a:solidFill>
              <a:srgbClr val="FFFF00"/>
            </a:solidFill>
          </p:grpSpPr>
          <p:sp>
            <p:nvSpPr>
              <p:cNvPr id="427" name="Rectangle 426"/>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4253446" y="3189462"/>
            <a:ext cx="137160" cy="1112041"/>
            <a:chOff x="4433665" y="2301257"/>
            <a:chExt cx="137160" cy="1112041"/>
          </a:xfrm>
          <a:solidFill>
            <a:srgbClr val="006600"/>
          </a:solidFill>
        </p:grpSpPr>
        <p:sp>
          <p:nvSpPr>
            <p:cNvPr id="180" name="Rectangle 179"/>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4390606" y="3190287"/>
            <a:ext cx="137160" cy="1112041"/>
            <a:chOff x="4433665" y="2301257"/>
            <a:chExt cx="137160" cy="1112041"/>
          </a:xfrm>
          <a:solidFill>
            <a:srgbClr val="006600"/>
          </a:solidFill>
        </p:grpSpPr>
        <p:sp>
          <p:nvSpPr>
            <p:cNvPr id="143" name="Rectangle 14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4527766" y="3190287"/>
            <a:ext cx="137160" cy="1112041"/>
            <a:chOff x="4433665" y="2301257"/>
            <a:chExt cx="137160" cy="1112041"/>
          </a:xfrm>
          <a:solidFill>
            <a:srgbClr val="006600"/>
          </a:solidFill>
        </p:grpSpPr>
        <p:sp>
          <p:nvSpPr>
            <p:cNvPr id="153" name="Rectangle 1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664926" y="3190287"/>
            <a:ext cx="137160" cy="1112041"/>
            <a:chOff x="4433665" y="2301257"/>
            <a:chExt cx="137160" cy="1112041"/>
          </a:xfrm>
          <a:solidFill>
            <a:srgbClr val="006600"/>
          </a:solidFill>
        </p:grpSpPr>
        <p:sp>
          <p:nvSpPr>
            <p:cNvPr id="163" name="Rectangle 16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4802086" y="3190287"/>
            <a:ext cx="137160" cy="1112041"/>
            <a:chOff x="4433665" y="2301257"/>
            <a:chExt cx="137160" cy="1112041"/>
          </a:xfrm>
          <a:solidFill>
            <a:srgbClr val="006600"/>
          </a:solidFill>
        </p:grpSpPr>
        <p:sp>
          <p:nvSpPr>
            <p:cNvPr id="173" name="Rectangle 17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4939246" y="3190287"/>
            <a:ext cx="137160" cy="1112041"/>
            <a:chOff x="4433665" y="2301257"/>
            <a:chExt cx="137160" cy="1112041"/>
          </a:xfrm>
          <a:solidFill>
            <a:srgbClr val="006600"/>
          </a:solidFill>
        </p:grpSpPr>
        <p:sp>
          <p:nvSpPr>
            <p:cNvPr id="191" name="Rectangle 19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5076406" y="3190287"/>
            <a:ext cx="137160" cy="1112041"/>
            <a:chOff x="4433665" y="2301257"/>
            <a:chExt cx="137160" cy="1112041"/>
          </a:xfrm>
          <a:solidFill>
            <a:srgbClr val="006600"/>
          </a:solidFill>
        </p:grpSpPr>
        <p:sp>
          <p:nvSpPr>
            <p:cNvPr id="201" name="Rectangle 20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p:cNvGrpSpPr/>
          <p:nvPr/>
        </p:nvGrpSpPr>
        <p:grpSpPr>
          <a:xfrm>
            <a:off x="5213566" y="3190287"/>
            <a:ext cx="137160" cy="1112041"/>
            <a:chOff x="4433665" y="2301257"/>
            <a:chExt cx="137160" cy="1112041"/>
          </a:xfrm>
          <a:solidFill>
            <a:srgbClr val="006600"/>
          </a:solidFill>
        </p:grpSpPr>
        <p:sp>
          <p:nvSpPr>
            <p:cNvPr id="211" name="Rectangle 21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4433665" y="285810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a:off x="4433665" y="2995263"/>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a:off x="4433665" y="3137901"/>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a:off x="4433665" y="3276138"/>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6" name="Group 435"/>
          <p:cNvGrpSpPr/>
          <p:nvPr/>
        </p:nvGrpSpPr>
        <p:grpSpPr>
          <a:xfrm>
            <a:off x="7436701" y="3190287"/>
            <a:ext cx="548640" cy="560730"/>
            <a:chOff x="7436701" y="3190287"/>
            <a:chExt cx="548640" cy="560730"/>
          </a:xfrm>
          <a:solidFill>
            <a:srgbClr val="006600"/>
          </a:solidFill>
        </p:grpSpPr>
        <p:grpSp>
          <p:nvGrpSpPr>
            <p:cNvPr id="437" name="Group 436"/>
            <p:cNvGrpSpPr/>
            <p:nvPr/>
          </p:nvGrpSpPr>
          <p:grpSpPr>
            <a:xfrm>
              <a:off x="7436701" y="3190287"/>
              <a:ext cx="137160" cy="560730"/>
              <a:chOff x="4433665" y="2301257"/>
              <a:chExt cx="137160" cy="560730"/>
            </a:xfrm>
            <a:grpFill/>
          </p:grpSpPr>
          <p:sp>
            <p:nvSpPr>
              <p:cNvPr id="453" name="Rectangle 452"/>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8" name="Group 437"/>
            <p:cNvGrpSpPr/>
            <p:nvPr/>
          </p:nvGrpSpPr>
          <p:grpSpPr>
            <a:xfrm>
              <a:off x="7573861" y="3190287"/>
              <a:ext cx="137160" cy="560730"/>
              <a:chOff x="4433665" y="2301257"/>
              <a:chExt cx="137160" cy="560730"/>
            </a:xfrm>
            <a:grpFill/>
          </p:grpSpPr>
          <p:sp>
            <p:nvSpPr>
              <p:cNvPr id="449" name="Rectangle 448"/>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9" name="Group 438"/>
            <p:cNvGrpSpPr/>
            <p:nvPr/>
          </p:nvGrpSpPr>
          <p:grpSpPr>
            <a:xfrm>
              <a:off x="7711021" y="3190287"/>
              <a:ext cx="137160" cy="560730"/>
              <a:chOff x="4433665" y="2301257"/>
              <a:chExt cx="137160" cy="560730"/>
            </a:xfrm>
            <a:grpFill/>
          </p:grpSpPr>
          <p:sp>
            <p:nvSpPr>
              <p:cNvPr id="445" name="Rectangle 444"/>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0" name="Group 439"/>
            <p:cNvGrpSpPr/>
            <p:nvPr/>
          </p:nvGrpSpPr>
          <p:grpSpPr>
            <a:xfrm>
              <a:off x="7848181" y="3190287"/>
              <a:ext cx="137160" cy="560730"/>
              <a:chOff x="4433665" y="2301257"/>
              <a:chExt cx="137160" cy="560730"/>
            </a:xfrm>
            <a:grpFill/>
          </p:grpSpPr>
          <p:sp>
            <p:nvSpPr>
              <p:cNvPr id="441" name="Rectangle 440"/>
              <p:cNvSpPr/>
              <p:nvPr/>
            </p:nvSpPr>
            <p:spPr>
              <a:xfrm>
                <a:off x="4433665" y="230125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a:off x="4433665" y="244099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433665" y="2582189"/>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a:off x="4433665" y="2724827"/>
                <a:ext cx="137160" cy="137160"/>
              </a:xfrm>
              <a:prstGeom prst="rect">
                <a:avLst/>
              </a:prstGeom>
              <a:grp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57" name="TextBox 456"/>
          <p:cNvSpPr txBox="1"/>
          <p:nvPr/>
        </p:nvSpPr>
        <p:spPr>
          <a:xfrm>
            <a:off x="2047368" y="5021454"/>
            <a:ext cx="7826329" cy="707886"/>
          </a:xfrm>
          <a:prstGeom prst="rect">
            <a:avLst/>
          </a:prstGeom>
          <a:noFill/>
        </p:spPr>
        <p:txBody>
          <a:bodyPr wrap="square" rtlCol="0">
            <a:spAutoFit/>
          </a:bodyPr>
          <a:lstStyle/>
          <a:p>
            <a:pPr algn="ctr"/>
            <a:r>
              <a:rPr lang="en-US" sz="4000" dirty="0" smtClean="0">
                <a:solidFill>
                  <a:srgbClr val="002060"/>
                </a:solidFill>
              </a:rPr>
              <a:t>Max Pooling</a:t>
            </a:r>
            <a:endParaRPr lang="en-US" sz="4000" dirty="0">
              <a:solidFill>
                <a:srgbClr val="002060"/>
              </a:solidFill>
            </a:endParaRPr>
          </a:p>
        </p:txBody>
      </p:sp>
      <p:sp>
        <p:nvSpPr>
          <p:cNvPr id="458" name="Rectangle 457"/>
          <p:cNvSpPr/>
          <p:nvPr/>
        </p:nvSpPr>
        <p:spPr>
          <a:xfrm>
            <a:off x="7436701" y="3613032"/>
            <a:ext cx="137160" cy="137160"/>
          </a:xfrm>
          <a:prstGeom prst="rect">
            <a:avLst/>
          </a:prstGeom>
          <a:solidFill>
            <a:srgbClr val="0066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74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45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4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for Image Classification</a:t>
            </a:r>
            <a:endParaRPr lang="en-US" dirty="0"/>
          </a:p>
        </p:txBody>
      </p:sp>
      <p:pic>
        <p:nvPicPr>
          <p:cNvPr id="1026" name="Picture 2" descr="_images/mylenet.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474" y="1813846"/>
            <a:ext cx="11981075" cy="28003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06733" y="5206328"/>
            <a:ext cx="3993401" cy="369332"/>
          </a:xfrm>
          <a:prstGeom prst="rect">
            <a:avLst/>
          </a:prstGeom>
        </p:spPr>
        <p:txBody>
          <a:bodyPr wrap="none">
            <a:spAutoFit/>
          </a:bodyPr>
          <a:lstStyle/>
          <a:p>
            <a:r>
              <a:rPr lang="en-US" dirty="0">
                <a:hlinkClick r:id="rId4"/>
              </a:rPr>
              <a:t>http://deeplearning.net/tutorial/lenet.html</a:t>
            </a:r>
            <a:endParaRPr lang="en-US" dirty="0"/>
          </a:p>
        </p:txBody>
      </p:sp>
    </p:spTree>
    <p:extLst>
      <p:ext uri="{BB962C8B-B14F-4D97-AF65-F5344CB8AC3E}">
        <p14:creationId xmlns:p14="http://schemas.microsoft.com/office/powerpoint/2010/main" val="23392520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for Image Classification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How good are CNNs? </a:t>
            </a:r>
          </a:p>
          <a:p>
            <a:r>
              <a:rPr lang="en-US" dirty="0"/>
              <a:t>“We also entered a variant of this model in the ILSVRC-2012 competition and achieved a winning top-5 test error rate of </a:t>
            </a:r>
            <a:r>
              <a:rPr lang="en-US" b="1" dirty="0"/>
              <a:t>15.3%</a:t>
            </a:r>
            <a:r>
              <a:rPr lang="en-US" dirty="0"/>
              <a:t>, compared to </a:t>
            </a:r>
            <a:r>
              <a:rPr lang="en-US" b="1" dirty="0"/>
              <a:t>26.2%</a:t>
            </a:r>
            <a:r>
              <a:rPr lang="en-US" dirty="0"/>
              <a:t> achieved by the second-best entry</a:t>
            </a:r>
            <a:r>
              <a:rPr lang="en-US" dirty="0" smtClean="0"/>
              <a:t>.”</a:t>
            </a:r>
            <a:endParaRPr lang="en-US" dirty="0"/>
          </a:p>
          <a:p>
            <a:pPr lvl="1"/>
            <a:r>
              <a:rPr lang="en-US" dirty="0" err="1" smtClean="0"/>
              <a:t>Krizhevsky</a:t>
            </a:r>
            <a:r>
              <a:rPr lang="en-US" dirty="0" smtClean="0"/>
              <a:t> </a:t>
            </a:r>
            <a:r>
              <a:rPr lang="en-US" dirty="0"/>
              <a:t>et al., 2012: ImageNet Classification with Deep Convolutional Neural </a:t>
            </a:r>
            <a:r>
              <a:rPr lang="en-US" dirty="0" smtClean="0"/>
              <a:t>Networks</a:t>
            </a:r>
          </a:p>
          <a:p>
            <a:pPr lvl="1"/>
            <a:r>
              <a:rPr lang="en-US" dirty="0" smtClean="0"/>
              <a:t>Competition to classify photos from ImageNet, </a:t>
            </a:r>
            <a:r>
              <a:rPr lang="en-US" dirty="0" smtClean="0">
                <a:hlinkClick r:id="rId2"/>
              </a:rPr>
              <a:t>http</a:t>
            </a:r>
            <a:r>
              <a:rPr lang="en-US" dirty="0">
                <a:hlinkClick r:id="rId2"/>
              </a:rPr>
              <a:t>://www.image-net.org/</a:t>
            </a:r>
            <a:endParaRPr lang="en-US" dirty="0"/>
          </a:p>
          <a:p>
            <a:endParaRPr lang="en-US" dirty="0"/>
          </a:p>
        </p:txBody>
      </p:sp>
    </p:spTree>
    <p:extLst>
      <p:ext uri="{BB962C8B-B14F-4D97-AF65-F5344CB8AC3E}">
        <p14:creationId xmlns:p14="http://schemas.microsoft.com/office/powerpoint/2010/main" val="41357561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for Image Classification</a:t>
            </a:r>
            <a:endParaRPr lang="en-US" dirty="0"/>
          </a:p>
        </p:txBody>
      </p:sp>
      <p:sp>
        <p:nvSpPr>
          <p:cNvPr id="5" name="TextBox 4"/>
          <p:cNvSpPr txBox="1"/>
          <p:nvPr/>
        </p:nvSpPr>
        <p:spPr>
          <a:xfrm>
            <a:off x="7510699" y="1866427"/>
            <a:ext cx="4395258" cy="707886"/>
          </a:xfrm>
          <a:prstGeom prst="rect">
            <a:avLst/>
          </a:prstGeom>
          <a:noFill/>
        </p:spPr>
        <p:txBody>
          <a:bodyPr wrap="square" rtlCol="0">
            <a:spAutoFit/>
          </a:bodyPr>
          <a:lstStyle/>
          <a:p>
            <a:pPr algn="ctr"/>
            <a:r>
              <a:rPr lang="en-US" sz="4000" dirty="0" smtClean="0">
                <a:solidFill>
                  <a:srgbClr val="002060"/>
                </a:solidFill>
              </a:rPr>
              <a:t>Learned Filters</a:t>
            </a:r>
            <a:endParaRPr lang="en-US" sz="4000" dirty="0">
              <a:solidFill>
                <a:srgbClr val="002060"/>
              </a:solidFill>
            </a:endParaRPr>
          </a:p>
        </p:txBody>
      </p:sp>
      <p:sp>
        <p:nvSpPr>
          <p:cNvPr id="6" name="Rectangle 5"/>
          <p:cNvSpPr/>
          <p:nvPr/>
        </p:nvSpPr>
        <p:spPr>
          <a:xfrm>
            <a:off x="148229" y="6244085"/>
            <a:ext cx="11624603" cy="369332"/>
          </a:xfrm>
          <a:prstGeom prst="rect">
            <a:avLst/>
          </a:prstGeom>
        </p:spPr>
        <p:txBody>
          <a:bodyPr wrap="square">
            <a:spAutoFit/>
          </a:bodyPr>
          <a:lstStyle/>
          <a:p>
            <a:pPr algn="ctr"/>
            <a:r>
              <a:rPr lang="en-US" dirty="0" err="1" smtClean="0"/>
              <a:t>Zeiler</a:t>
            </a:r>
            <a:r>
              <a:rPr lang="en-US" dirty="0" smtClean="0"/>
              <a:t> and Fergus 2014</a:t>
            </a:r>
            <a:endParaRPr lang="en-US" dirty="0"/>
          </a:p>
        </p:txBody>
      </p:sp>
      <p:pic>
        <p:nvPicPr>
          <p:cNvPr id="7" name="Picture 6"/>
          <p:cNvPicPr>
            <a:picLocks noChangeAspect="1"/>
          </p:cNvPicPr>
          <p:nvPr/>
        </p:nvPicPr>
        <p:blipFill>
          <a:blip r:embed="rId3"/>
          <a:stretch>
            <a:fillRect/>
          </a:stretch>
        </p:blipFill>
        <p:spPr>
          <a:xfrm>
            <a:off x="338667" y="1459086"/>
            <a:ext cx="7458075" cy="4772025"/>
          </a:xfrm>
          <a:prstGeom prst="rect">
            <a:avLst/>
          </a:prstGeom>
        </p:spPr>
      </p:pic>
    </p:spTree>
    <p:extLst>
      <p:ext uri="{BB962C8B-B14F-4D97-AF65-F5344CB8AC3E}">
        <p14:creationId xmlns:p14="http://schemas.microsoft.com/office/powerpoint/2010/main" val="13317203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for Image Classification</a:t>
            </a:r>
            <a:endParaRPr lang="en-US" dirty="0"/>
          </a:p>
        </p:txBody>
      </p:sp>
      <p:sp>
        <p:nvSpPr>
          <p:cNvPr id="6" name="Rectangle 5"/>
          <p:cNvSpPr/>
          <p:nvPr/>
        </p:nvSpPr>
        <p:spPr>
          <a:xfrm>
            <a:off x="148229" y="6244085"/>
            <a:ext cx="11624603" cy="369332"/>
          </a:xfrm>
          <a:prstGeom prst="rect">
            <a:avLst/>
          </a:prstGeom>
        </p:spPr>
        <p:txBody>
          <a:bodyPr wrap="square">
            <a:spAutoFit/>
          </a:bodyPr>
          <a:lstStyle/>
          <a:p>
            <a:pPr algn="ctr"/>
            <a:r>
              <a:rPr lang="en-US" dirty="0" err="1" smtClean="0"/>
              <a:t>Zeiler</a:t>
            </a:r>
            <a:r>
              <a:rPr lang="en-US" dirty="0" smtClean="0"/>
              <a:t> and Fergus 2014</a:t>
            </a:r>
            <a:endParaRPr lang="en-US" dirty="0"/>
          </a:p>
        </p:txBody>
      </p:sp>
      <p:pic>
        <p:nvPicPr>
          <p:cNvPr id="3" name="Picture 2"/>
          <p:cNvPicPr>
            <a:picLocks noChangeAspect="1"/>
          </p:cNvPicPr>
          <p:nvPr/>
        </p:nvPicPr>
        <p:blipFill>
          <a:blip r:embed="rId2"/>
          <a:stretch>
            <a:fillRect/>
          </a:stretch>
        </p:blipFill>
        <p:spPr>
          <a:xfrm>
            <a:off x="9525" y="1320677"/>
            <a:ext cx="12182475" cy="4638675"/>
          </a:xfrm>
          <a:prstGeom prst="rect">
            <a:avLst/>
          </a:prstGeom>
        </p:spPr>
      </p:pic>
    </p:spTree>
    <p:extLst>
      <p:ext uri="{BB962C8B-B14F-4D97-AF65-F5344CB8AC3E}">
        <p14:creationId xmlns:p14="http://schemas.microsoft.com/office/powerpoint/2010/main" val="144800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 Takeaway:</a:t>
            </a:r>
            <a:endParaRPr lang="en-US" dirty="0"/>
          </a:p>
        </p:txBody>
      </p:sp>
      <p:sp>
        <p:nvSpPr>
          <p:cNvPr id="3" name="Content Placeholder 2"/>
          <p:cNvSpPr>
            <a:spLocks noGrp="1"/>
          </p:cNvSpPr>
          <p:nvPr>
            <p:ph idx="1"/>
          </p:nvPr>
        </p:nvSpPr>
        <p:spPr/>
        <p:txBody>
          <a:bodyPr/>
          <a:lstStyle/>
          <a:p>
            <a:r>
              <a:rPr lang="en-US" dirty="0" smtClean="0"/>
              <a:t>You can think of the dot product as applying a set of weights to your vector.</a:t>
            </a:r>
          </a:p>
          <a:p>
            <a:r>
              <a:rPr lang="en-US" dirty="0" smtClean="0"/>
              <a:t>The dot product of two vectors is a </a:t>
            </a:r>
            <a:r>
              <a:rPr lang="en-US" i="1" dirty="0" smtClean="0"/>
              <a:t>scalar </a:t>
            </a:r>
            <a:r>
              <a:rPr lang="en-US" dirty="0" smtClean="0"/>
              <a:t> (a normal number, like 7 or 0.34).</a:t>
            </a:r>
          </a:p>
          <a:p>
            <a:r>
              <a:rPr lang="en-US" dirty="0" smtClean="0"/>
              <a:t>The dot product of a matrix and a vector is a vector.</a:t>
            </a:r>
            <a:endParaRPr lang="en-US" dirty="0"/>
          </a:p>
        </p:txBody>
      </p:sp>
    </p:spTree>
    <p:extLst>
      <p:ext uri="{BB962C8B-B14F-4D97-AF65-F5344CB8AC3E}">
        <p14:creationId xmlns:p14="http://schemas.microsoft.com/office/powerpoint/2010/main" val="11220531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for Image Classification</a:t>
            </a:r>
            <a:endParaRPr lang="en-US" dirty="0"/>
          </a:p>
        </p:txBody>
      </p:sp>
      <p:sp>
        <p:nvSpPr>
          <p:cNvPr id="6" name="Rectangle 5"/>
          <p:cNvSpPr/>
          <p:nvPr/>
        </p:nvSpPr>
        <p:spPr>
          <a:xfrm>
            <a:off x="148229" y="6244085"/>
            <a:ext cx="11624603" cy="369332"/>
          </a:xfrm>
          <a:prstGeom prst="rect">
            <a:avLst/>
          </a:prstGeom>
        </p:spPr>
        <p:txBody>
          <a:bodyPr wrap="square">
            <a:spAutoFit/>
          </a:bodyPr>
          <a:lstStyle/>
          <a:p>
            <a:pPr algn="ctr"/>
            <a:r>
              <a:rPr lang="en-US" dirty="0" err="1" smtClean="0"/>
              <a:t>Zeiler</a:t>
            </a:r>
            <a:r>
              <a:rPr lang="en-US" dirty="0" smtClean="0"/>
              <a:t> and Fergus 2014</a:t>
            </a:r>
            <a:endParaRPr lang="en-US" dirty="0"/>
          </a:p>
        </p:txBody>
      </p:sp>
      <p:pic>
        <p:nvPicPr>
          <p:cNvPr id="4" name="Picture 3"/>
          <p:cNvPicPr>
            <a:picLocks noChangeAspect="1"/>
          </p:cNvPicPr>
          <p:nvPr/>
        </p:nvPicPr>
        <p:blipFill>
          <a:blip r:embed="rId3"/>
          <a:stretch>
            <a:fillRect/>
          </a:stretch>
        </p:blipFill>
        <p:spPr>
          <a:xfrm>
            <a:off x="3043237" y="1909762"/>
            <a:ext cx="6105525" cy="3038475"/>
          </a:xfrm>
          <a:prstGeom prst="rect">
            <a:avLst/>
          </a:prstGeom>
        </p:spPr>
      </p:pic>
      <p:sp>
        <p:nvSpPr>
          <p:cNvPr id="5" name="TextBox 4"/>
          <p:cNvSpPr txBox="1"/>
          <p:nvPr/>
        </p:nvSpPr>
        <p:spPr>
          <a:xfrm>
            <a:off x="3043237" y="4948237"/>
            <a:ext cx="954107" cy="369332"/>
          </a:xfrm>
          <a:prstGeom prst="rect">
            <a:avLst/>
          </a:prstGeom>
          <a:noFill/>
        </p:spPr>
        <p:txBody>
          <a:bodyPr wrap="none" rtlCol="0">
            <a:spAutoFit/>
          </a:bodyPr>
          <a:lstStyle/>
          <a:p>
            <a:r>
              <a:rPr lang="en-US" dirty="0" smtClean="0">
                <a:latin typeface="+mj-lt"/>
              </a:rPr>
              <a:t>Layer 4</a:t>
            </a:r>
            <a:endParaRPr lang="en-US" dirty="0">
              <a:latin typeface="+mj-lt"/>
            </a:endParaRPr>
          </a:p>
        </p:txBody>
      </p:sp>
    </p:spTree>
    <p:extLst>
      <p:ext uri="{BB962C8B-B14F-4D97-AF65-F5344CB8AC3E}">
        <p14:creationId xmlns:p14="http://schemas.microsoft.com/office/powerpoint/2010/main" val="32376478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Can They Do for NLP?</a:t>
            </a:r>
            <a:endParaRPr lang="en-US" dirty="0"/>
          </a:p>
        </p:txBody>
      </p:sp>
      <p:sp>
        <p:nvSpPr>
          <p:cNvPr id="10" name="Content Placeholder 9"/>
          <p:cNvSpPr>
            <a:spLocks noGrp="1"/>
          </p:cNvSpPr>
          <p:nvPr>
            <p:ph idx="1"/>
          </p:nvPr>
        </p:nvSpPr>
        <p:spPr/>
        <p:txBody>
          <a:bodyPr>
            <a:normAutofit fontScale="55000" lnSpcReduction="20000"/>
          </a:bodyPr>
          <a:lstStyle/>
          <a:p>
            <a:r>
              <a:rPr lang="en-US" dirty="0"/>
              <a:t>Convolutional Neural Network for Paraphrase Identification </a:t>
            </a:r>
            <a:r>
              <a:rPr lang="en-US" dirty="0" smtClean="0"/>
              <a:t>(Yin &amp; </a:t>
            </a:r>
            <a:r>
              <a:rPr lang="en-US" dirty="0" err="1" smtClean="0"/>
              <a:t>Schütze</a:t>
            </a:r>
            <a:r>
              <a:rPr lang="en-US" dirty="0" smtClean="0"/>
              <a:t> 2015)</a:t>
            </a:r>
          </a:p>
          <a:p>
            <a:r>
              <a:rPr lang="en-US" dirty="0"/>
              <a:t>Summarization-based Video Caption via Deep Neural </a:t>
            </a:r>
            <a:r>
              <a:rPr lang="en-US" dirty="0" smtClean="0"/>
              <a:t>Networks (Li et al. 2015)</a:t>
            </a:r>
          </a:p>
          <a:p>
            <a:r>
              <a:rPr lang="en-US" dirty="0"/>
              <a:t>Question Answering over Freebase with Multi-Column Convolutional Neural Networks </a:t>
            </a:r>
            <a:r>
              <a:rPr lang="en-US" dirty="0" smtClean="0"/>
              <a:t>(Dong et al. 2015)</a:t>
            </a:r>
          </a:p>
          <a:p>
            <a:r>
              <a:rPr lang="en-US" dirty="0"/>
              <a:t>Convolutional Neural Network Architectures for Matching Natural Language </a:t>
            </a:r>
            <a:r>
              <a:rPr lang="en-US" dirty="0" smtClean="0"/>
              <a:t>Sentences (Hu et al. 2015)</a:t>
            </a:r>
          </a:p>
          <a:p>
            <a:r>
              <a:rPr lang="en-US" dirty="0"/>
              <a:t>Learning Semantic Representations Using Convolutional Neural Networks for Web </a:t>
            </a:r>
            <a:r>
              <a:rPr lang="en-US" dirty="0" smtClean="0"/>
              <a:t>Search (Sheng et al. 2015)</a:t>
            </a:r>
          </a:p>
          <a:p>
            <a:r>
              <a:rPr lang="en-US" dirty="0"/>
              <a:t>Deep Convolutional Neural Networks for Sentiment Analysis of Short Texts (dos Santos &amp; </a:t>
            </a:r>
            <a:r>
              <a:rPr lang="en-US" dirty="0" err="1"/>
              <a:t>Gatti</a:t>
            </a:r>
            <a:r>
              <a:rPr lang="en-US" dirty="0"/>
              <a:t> 2014</a:t>
            </a:r>
            <a:r>
              <a:rPr lang="en-US" dirty="0" smtClean="0"/>
              <a:t>)</a:t>
            </a:r>
          </a:p>
          <a:p>
            <a:r>
              <a:rPr lang="en-US" dirty="0"/>
              <a:t>Relation Extraction: Perspective from Convolutional Neural Networks (Nguyen &amp; </a:t>
            </a:r>
            <a:r>
              <a:rPr lang="en-US" dirty="0" err="1"/>
              <a:t>Grishman</a:t>
            </a:r>
            <a:r>
              <a:rPr lang="en-US" dirty="0"/>
              <a:t> </a:t>
            </a:r>
            <a:r>
              <a:rPr lang="en-US" dirty="0" smtClean="0"/>
              <a:t>2015)</a:t>
            </a:r>
          </a:p>
          <a:p>
            <a:r>
              <a:rPr lang="en-US" dirty="0"/>
              <a:t>Modeling Mention, Context and Entity with Neural Networks for Entity </a:t>
            </a:r>
            <a:r>
              <a:rPr lang="en-US" dirty="0" smtClean="0"/>
              <a:t>Disambiguation (Sun et al. 2015)</a:t>
            </a:r>
          </a:p>
          <a:p>
            <a:r>
              <a:rPr lang="en-US" dirty="0"/>
              <a:t>Modeling Interestingness with Deep Neural </a:t>
            </a:r>
            <a:r>
              <a:rPr lang="en-US" dirty="0" smtClean="0"/>
              <a:t>Networks (Gao 2015)</a:t>
            </a:r>
          </a:p>
          <a:p>
            <a:endParaRPr lang="en-US" dirty="0"/>
          </a:p>
          <a:p>
            <a:endParaRPr lang="en-US" dirty="0"/>
          </a:p>
        </p:txBody>
      </p:sp>
      <p:sp>
        <p:nvSpPr>
          <p:cNvPr id="11" name="TextBox 10"/>
          <p:cNvSpPr txBox="1"/>
          <p:nvPr/>
        </p:nvSpPr>
        <p:spPr>
          <a:xfrm>
            <a:off x="6683433" y="5686326"/>
            <a:ext cx="4671752" cy="369332"/>
          </a:xfrm>
          <a:prstGeom prst="rect">
            <a:avLst/>
          </a:prstGeom>
          <a:noFill/>
        </p:spPr>
        <p:txBody>
          <a:bodyPr wrap="square" rtlCol="0">
            <a:spAutoFit/>
          </a:bodyPr>
          <a:lstStyle/>
          <a:p>
            <a:r>
              <a:rPr lang="en-US" dirty="0" smtClean="0"/>
              <a:t>… and so on</a:t>
            </a:r>
            <a:endParaRPr lang="en-US" dirty="0"/>
          </a:p>
        </p:txBody>
      </p:sp>
    </p:spTree>
    <p:extLst>
      <p:ext uri="{BB962C8B-B14F-4D97-AF65-F5344CB8AC3E}">
        <p14:creationId xmlns:p14="http://schemas.microsoft.com/office/powerpoint/2010/main" val="1869437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7692" y="523295"/>
            <a:ext cx="3993130" cy="935791"/>
          </a:xfrm>
        </p:spPr>
        <p:txBody>
          <a:bodyPr/>
          <a:lstStyle/>
          <a:p>
            <a:r>
              <a:rPr lang="en-US" dirty="0" smtClean="0"/>
              <a:t>Example Application: </a:t>
            </a:r>
            <a:br>
              <a:rPr lang="en-US" dirty="0" smtClean="0"/>
            </a:br>
            <a:r>
              <a:rPr lang="en-US" dirty="0" smtClean="0"/>
              <a:t>Paraphrase Detection</a:t>
            </a:r>
            <a:endParaRPr lang="en-US" dirty="0"/>
          </a:p>
        </p:txBody>
      </p:sp>
      <p:pic>
        <p:nvPicPr>
          <p:cNvPr id="4" name="Picture 3"/>
          <p:cNvPicPr>
            <a:picLocks noChangeAspect="1"/>
          </p:cNvPicPr>
          <p:nvPr/>
        </p:nvPicPr>
        <p:blipFill>
          <a:blip r:embed="rId2"/>
          <a:stretch>
            <a:fillRect/>
          </a:stretch>
        </p:blipFill>
        <p:spPr>
          <a:xfrm>
            <a:off x="338667" y="149629"/>
            <a:ext cx="7439025" cy="6505575"/>
          </a:xfrm>
          <a:prstGeom prst="rect">
            <a:avLst/>
          </a:prstGeom>
        </p:spPr>
      </p:pic>
      <p:sp>
        <p:nvSpPr>
          <p:cNvPr id="5" name="Rectangle 4"/>
          <p:cNvSpPr/>
          <p:nvPr/>
        </p:nvSpPr>
        <p:spPr>
          <a:xfrm>
            <a:off x="8665588" y="4507869"/>
            <a:ext cx="2217338" cy="369332"/>
          </a:xfrm>
          <a:prstGeom prst="rect">
            <a:avLst/>
          </a:prstGeom>
        </p:spPr>
        <p:txBody>
          <a:bodyPr wrap="none">
            <a:spAutoFit/>
          </a:bodyPr>
          <a:lstStyle/>
          <a:p>
            <a:r>
              <a:rPr lang="en-US" dirty="0"/>
              <a:t>(Yin &amp; </a:t>
            </a:r>
            <a:r>
              <a:rPr lang="en-US" dirty="0" err="1"/>
              <a:t>Schütze</a:t>
            </a:r>
            <a:r>
              <a:rPr lang="en-US" dirty="0"/>
              <a:t> 2015)</a:t>
            </a:r>
          </a:p>
        </p:txBody>
      </p:sp>
    </p:spTree>
    <p:extLst>
      <p:ext uri="{BB962C8B-B14F-4D97-AF65-F5344CB8AC3E}">
        <p14:creationId xmlns:p14="http://schemas.microsoft.com/office/powerpoint/2010/main" val="15333265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Deep Learning</a:t>
            </a:r>
            <a:endParaRPr lang="en-US" dirty="0"/>
          </a:p>
        </p:txBody>
      </p:sp>
      <p:sp>
        <p:nvSpPr>
          <p:cNvPr id="3" name="Content Placeholder 2"/>
          <p:cNvSpPr>
            <a:spLocks noGrp="1"/>
          </p:cNvSpPr>
          <p:nvPr>
            <p:ph idx="1"/>
          </p:nvPr>
        </p:nvSpPr>
        <p:spPr/>
        <p:txBody>
          <a:bodyPr>
            <a:normAutofit lnSpcReduction="10000"/>
          </a:bodyPr>
          <a:lstStyle/>
          <a:p>
            <a:r>
              <a:rPr lang="en-US" dirty="0" err="1" smtClean="0"/>
              <a:t>Theano</a:t>
            </a:r>
            <a:r>
              <a:rPr lang="en-US" dirty="0" smtClean="0"/>
              <a:t> (</a:t>
            </a:r>
            <a:r>
              <a:rPr lang="en-US" dirty="0"/>
              <a:t>Python): </a:t>
            </a:r>
            <a:r>
              <a:rPr lang="en-US" dirty="0" smtClean="0"/>
              <a:t>http</a:t>
            </a:r>
            <a:r>
              <a:rPr lang="en-US" dirty="0"/>
              <a:t>://deeplearning.net/software/theano/</a:t>
            </a:r>
            <a:endParaRPr lang="en-US" dirty="0" smtClean="0"/>
          </a:p>
          <a:p>
            <a:pPr lvl="1"/>
            <a:r>
              <a:rPr lang="en-US" dirty="0" err="1" smtClean="0"/>
              <a:t>Lasagne</a:t>
            </a:r>
            <a:r>
              <a:rPr lang="en-US" dirty="0" smtClean="0"/>
              <a:t>: Built on top of </a:t>
            </a:r>
            <a:r>
              <a:rPr lang="en-US" dirty="0" err="1" smtClean="0"/>
              <a:t>Theano</a:t>
            </a:r>
            <a:r>
              <a:rPr lang="en-US" dirty="0" smtClean="0"/>
              <a:t>, has pre-designed networks</a:t>
            </a:r>
            <a:r>
              <a:rPr lang="en-US" dirty="0"/>
              <a:t>: https://github.com/Lasagne/Lasagne</a:t>
            </a:r>
            <a:endParaRPr lang="en-US" dirty="0" smtClean="0"/>
          </a:p>
          <a:p>
            <a:r>
              <a:rPr lang="en-US" dirty="0" smtClean="0"/>
              <a:t>Torch (</a:t>
            </a:r>
            <a:r>
              <a:rPr lang="en-US" dirty="0" err="1" smtClean="0"/>
              <a:t>Lua</a:t>
            </a:r>
            <a:r>
              <a:rPr lang="en-US" dirty="0"/>
              <a:t>): http://torch.ch/</a:t>
            </a:r>
            <a:endParaRPr lang="en-US" dirty="0" smtClean="0"/>
          </a:p>
          <a:p>
            <a:r>
              <a:rPr lang="en-US" dirty="0" err="1" smtClean="0"/>
              <a:t>TensorFlow</a:t>
            </a:r>
            <a:r>
              <a:rPr lang="en-US" dirty="0" smtClean="0"/>
              <a:t> (Python and </a:t>
            </a:r>
            <a:r>
              <a:rPr lang="en-US" dirty="0"/>
              <a:t>C++): https://www.tensorflow.org/</a:t>
            </a:r>
            <a:endParaRPr lang="en-US" dirty="0" smtClean="0"/>
          </a:p>
          <a:p>
            <a:endParaRPr lang="en-US" dirty="0"/>
          </a:p>
        </p:txBody>
      </p:sp>
    </p:spTree>
    <p:extLst>
      <p:ext uri="{BB962C8B-B14F-4D97-AF65-F5344CB8AC3E}">
        <p14:creationId xmlns:p14="http://schemas.microsoft.com/office/powerpoint/2010/main" val="14373996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Learn </a:t>
            </a:r>
            <a:br>
              <a:rPr lang="en-US" dirty="0" smtClean="0"/>
            </a:br>
            <a:r>
              <a:rPr lang="en-US" dirty="0" smtClean="0"/>
              <a:t>More About Deep Learning?</a:t>
            </a:r>
            <a:endParaRPr lang="en-US" dirty="0"/>
          </a:p>
        </p:txBody>
      </p:sp>
      <p:sp>
        <p:nvSpPr>
          <p:cNvPr id="3" name="Content Placeholder 2"/>
          <p:cNvSpPr>
            <a:spLocks noGrp="1"/>
          </p:cNvSpPr>
          <p:nvPr>
            <p:ph idx="1"/>
          </p:nvPr>
        </p:nvSpPr>
        <p:spPr/>
        <p:txBody>
          <a:bodyPr/>
          <a:lstStyle/>
          <a:p>
            <a:r>
              <a:rPr lang="en-US" dirty="0" smtClean="0"/>
              <a:t>Richard </a:t>
            </a:r>
            <a:r>
              <a:rPr lang="en-US" dirty="0" err="1" smtClean="0"/>
              <a:t>Socher’s</a:t>
            </a:r>
            <a:r>
              <a:rPr lang="en-US" dirty="0" smtClean="0"/>
              <a:t> </a:t>
            </a:r>
            <a:r>
              <a:rPr lang="en-US" dirty="0"/>
              <a:t>Stanford class: </a:t>
            </a:r>
            <a:r>
              <a:rPr lang="en-US" dirty="0">
                <a:hlinkClick r:id="rId2"/>
              </a:rPr>
              <a:t>http://cs224d.stanford.edu</a:t>
            </a:r>
            <a:r>
              <a:rPr lang="en-US" dirty="0" smtClean="0">
                <a:hlinkClick r:id="rId2"/>
              </a:rPr>
              <a:t>/</a:t>
            </a:r>
            <a:endParaRPr lang="en-US" dirty="0" smtClean="0"/>
          </a:p>
          <a:p>
            <a:r>
              <a:rPr lang="en-US" dirty="0" smtClean="0"/>
              <a:t>Learn </a:t>
            </a:r>
            <a:r>
              <a:rPr lang="en-US" dirty="0" err="1" smtClean="0"/>
              <a:t>Theano</a:t>
            </a:r>
            <a:r>
              <a:rPr lang="en-US" dirty="0" smtClean="0"/>
              <a:t> + deep learning in one tutorial </a:t>
            </a:r>
            <a:r>
              <a:rPr lang="en-US" dirty="0" smtClean="0">
                <a:hlinkClick r:id="rId3"/>
              </a:rPr>
              <a:t>http</a:t>
            </a:r>
            <a:r>
              <a:rPr lang="en-US" dirty="0">
                <a:hlinkClick r:id="rId3"/>
              </a:rPr>
              <a:t>://deeplearning.net/tutorial</a:t>
            </a:r>
            <a:r>
              <a:rPr lang="en-US" dirty="0" smtClean="0">
                <a:hlinkClick r:id="rId3"/>
              </a:rPr>
              <a:t>/</a:t>
            </a:r>
            <a:endParaRPr lang="en-US" dirty="0" smtClean="0"/>
          </a:p>
          <a:p>
            <a:r>
              <a:rPr lang="en-US" dirty="0">
                <a:hlinkClick r:id="rId4"/>
              </a:rPr>
              <a:t>http://web.eecs.umich.edu/~radev/dlnlp/list.txt</a:t>
            </a:r>
            <a:endParaRPr lang="en-US" dirty="0"/>
          </a:p>
        </p:txBody>
      </p:sp>
    </p:spTree>
    <p:extLst>
      <p:ext uri="{BB962C8B-B14F-4D97-AF65-F5344CB8AC3E}">
        <p14:creationId xmlns:p14="http://schemas.microsoft.com/office/powerpoint/2010/main" val="2504715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everything else we’ve learned this semester moot?</a:t>
            </a:r>
            <a:endParaRPr lang="en-US" dirty="0"/>
          </a:p>
        </p:txBody>
      </p:sp>
      <p:sp>
        <p:nvSpPr>
          <p:cNvPr id="3" name="Content Placeholder 2"/>
          <p:cNvSpPr>
            <a:spLocks noGrp="1"/>
          </p:cNvSpPr>
          <p:nvPr>
            <p:ph idx="1"/>
          </p:nvPr>
        </p:nvSpPr>
        <p:spPr/>
        <p:txBody>
          <a:bodyPr>
            <a:normAutofit lnSpcReduction="10000"/>
          </a:bodyPr>
          <a:lstStyle/>
          <a:p>
            <a:r>
              <a:rPr lang="en-US" dirty="0" smtClean="0"/>
              <a:t>Given how magical deep learning is, why do anything else?</a:t>
            </a:r>
          </a:p>
          <a:p>
            <a:r>
              <a:rPr lang="en-US" dirty="0" smtClean="0"/>
              <a:t>Deep learning requires a lot of data… seriously, </a:t>
            </a:r>
            <a:r>
              <a:rPr lang="en-US" i="1" dirty="0" smtClean="0"/>
              <a:t>a lot. </a:t>
            </a:r>
            <a:r>
              <a:rPr lang="en-US" dirty="0" smtClean="0"/>
              <a:t>Sometimes we don’t have enough data. </a:t>
            </a:r>
            <a:endParaRPr lang="en-US" dirty="0" smtClean="0"/>
          </a:p>
          <a:p>
            <a:r>
              <a:rPr lang="en-US" dirty="0" smtClean="0"/>
              <a:t>Deep learning requires a lot of computing power. </a:t>
            </a:r>
            <a:endParaRPr lang="en-US" dirty="0" smtClean="0"/>
          </a:p>
          <a:p>
            <a:r>
              <a:rPr lang="en-US" dirty="0" smtClean="0"/>
              <a:t>Benefits of combining power of deep learning with linguistic knowledge </a:t>
            </a:r>
            <a:endParaRPr lang="en-US" dirty="0"/>
          </a:p>
        </p:txBody>
      </p:sp>
    </p:spTree>
    <p:extLst>
      <p:ext uri="{BB962C8B-B14F-4D97-AF65-F5344CB8AC3E}">
        <p14:creationId xmlns:p14="http://schemas.microsoft.com/office/powerpoint/2010/main" val="4294092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Math Review: </a:t>
            </a:r>
            <a:br>
              <a:rPr lang="en-US" dirty="0" smtClean="0"/>
            </a:br>
            <a:r>
              <a:rPr lang="en-US" dirty="0" smtClean="0"/>
              <a:t>Derivatives</a:t>
            </a:r>
            <a:endParaRPr lang="en-US" dirty="0"/>
          </a:p>
        </p:txBody>
      </p:sp>
      <p:sp>
        <p:nvSpPr>
          <p:cNvPr id="13" name="TextBox 12"/>
          <p:cNvSpPr txBox="1"/>
          <p:nvPr/>
        </p:nvSpPr>
        <p:spPr>
          <a:xfrm>
            <a:off x="6471138" y="2250831"/>
            <a:ext cx="5219114" cy="4154984"/>
          </a:xfrm>
          <a:prstGeom prst="rect">
            <a:avLst/>
          </a:prstGeom>
          <a:noFill/>
        </p:spPr>
        <p:txBody>
          <a:bodyPr wrap="square" rtlCol="0">
            <a:spAutoFit/>
          </a:bodyPr>
          <a:lstStyle/>
          <a:p>
            <a:r>
              <a:rPr lang="en-US" sz="2400" dirty="0" smtClean="0"/>
              <a:t>Derivative is a fancy word for slope.</a:t>
            </a:r>
          </a:p>
          <a:p>
            <a:endParaRPr lang="en-US" sz="2400" dirty="0" smtClean="0"/>
          </a:p>
          <a:p>
            <a:r>
              <a:rPr lang="en-US" sz="2400" dirty="0" smtClean="0"/>
              <a:t>If you are at the point where the green X is, and you want to find the point that minimizes the function, you can use the slope to figure out which way is downhill. </a:t>
            </a:r>
            <a:endParaRPr lang="en-US" sz="2400" dirty="0" smtClean="0"/>
          </a:p>
          <a:p>
            <a:endParaRPr lang="en-US" sz="2400" dirty="0"/>
          </a:p>
          <a:p>
            <a:r>
              <a:rPr lang="en-US" sz="2400" dirty="0" smtClean="0"/>
              <a:t>This works in spaces with more than two dimensions, also. </a:t>
            </a:r>
            <a:endParaRPr lang="en-US" sz="2400" dirty="0" smtClean="0"/>
          </a:p>
          <a:p>
            <a:endParaRPr lang="en-US" sz="2400" dirty="0"/>
          </a:p>
        </p:txBody>
      </p:sp>
      <p:grpSp>
        <p:nvGrpSpPr>
          <p:cNvPr id="3" name="Group 2"/>
          <p:cNvGrpSpPr/>
          <p:nvPr/>
        </p:nvGrpSpPr>
        <p:grpSpPr>
          <a:xfrm>
            <a:off x="1603717" y="2644726"/>
            <a:ext cx="4642338" cy="3530991"/>
            <a:chOff x="1603717" y="2644726"/>
            <a:chExt cx="4642338" cy="3530991"/>
          </a:xfrm>
        </p:grpSpPr>
        <p:cxnSp>
          <p:nvCxnSpPr>
            <p:cNvPr id="6" name="Straight Connector 5"/>
            <p:cNvCxnSpPr/>
            <p:nvPr/>
          </p:nvCxnSpPr>
          <p:spPr>
            <a:xfrm>
              <a:off x="1983545" y="2644726"/>
              <a:ext cx="0" cy="3530991"/>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1800665" y="5908431"/>
              <a:ext cx="4445390" cy="0"/>
            </a:xfrm>
            <a:prstGeom prst="line">
              <a:avLst/>
            </a:prstGeom>
          </p:spPr>
          <p:style>
            <a:lnRef idx="2">
              <a:schemeClr val="dk1"/>
            </a:lnRef>
            <a:fillRef idx="0">
              <a:schemeClr val="dk1"/>
            </a:fillRef>
            <a:effectRef idx="1">
              <a:schemeClr val="dk1"/>
            </a:effectRef>
            <a:fontRef idx="minor">
              <a:schemeClr val="tx1"/>
            </a:fontRef>
          </p:style>
        </p:cxnSp>
        <p:sp>
          <p:nvSpPr>
            <p:cNvPr id="10" name="Freeform 9"/>
            <p:cNvSpPr/>
            <p:nvPr/>
          </p:nvSpPr>
          <p:spPr>
            <a:xfrm>
              <a:off x="1603717" y="3444842"/>
              <a:ext cx="3981157" cy="2196304"/>
            </a:xfrm>
            <a:custGeom>
              <a:avLst/>
              <a:gdLst>
                <a:gd name="connsiteX0" fmla="*/ 0 w 3981157"/>
                <a:gd name="connsiteY0" fmla="*/ 253218 h 2196304"/>
                <a:gd name="connsiteX1" fmla="*/ 604911 w 3981157"/>
                <a:gd name="connsiteY1" fmla="*/ 1463040 h 2196304"/>
                <a:gd name="connsiteX2" fmla="*/ 1209821 w 3981157"/>
                <a:gd name="connsiteY2" fmla="*/ 1955409 h 2196304"/>
                <a:gd name="connsiteX3" fmla="*/ 1899138 w 3981157"/>
                <a:gd name="connsiteY3" fmla="*/ 2194560 h 2196304"/>
                <a:gd name="connsiteX4" fmla="*/ 2518117 w 3981157"/>
                <a:gd name="connsiteY4" fmla="*/ 1842867 h 2196304"/>
                <a:gd name="connsiteX5" fmla="*/ 2996418 w 3981157"/>
                <a:gd name="connsiteY5" fmla="*/ 815926 h 2196304"/>
                <a:gd name="connsiteX6" fmla="*/ 3348111 w 3981157"/>
                <a:gd name="connsiteY6" fmla="*/ 450166 h 2196304"/>
                <a:gd name="connsiteX7" fmla="*/ 3981157 w 3981157"/>
                <a:gd name="connsiteY7" fmla="*/ 0 h 2196304"/>
                <a:gd name="connsiteX8" fmla="*/ 3981157 w 3981157"/>
                <a:gd name="connsiteY8" fmla="*/ 0 h 219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1157" h="2196304">
                  <a:moveTo>
                    <a:pt x="0" y="253218"/>
                  </a:moveTo>
                  <a:cubicBezTo>
                    <a:pt x="201637" y="716280"/>
                    <a:pt x="403274" y="1179342"/>
                    <a:pt x="604911" y="1463040"/>
                  </a:cubicBezTo>
                  <a:cubicBezTo>
                    <a:pt x="806548" y="1746738"/>
                    <a:pt x="994116" y="1833489"/>
                    <a:pt x="1209821" y="1955409"/>
                  </a:cubicBezTo>
                  <a:cubicBezTo>
                    <a:pt x="1425526" y="2077329"/>
                    <a:pt x="1681089" y="2213317"/>
                    <a:pt x="1899138" y="2194560"/>
                  </a:cubicBezTo>
                  <a:cubicBezTo>
                    <a:pt x="2117187" y="2175803"/>
                    <a:pt x="2335237" y="2072639"/>
                    <a:pt x="2518117" y="1842867"/>
                  </a:cubicBezTo>
                  <a:cubicBezTo>
                    <a:pt x="2700997" y="1613095"/>
                    <a:pt x="2858086" y="1048043"/>
                    <a:pt x="2996418" y="815926"/>
                  </a:cubicBezTo>
                  <a:cubicBezTo>
                    <a:pt x="3134750" y="583809"/>
                    <a:pt x="3183988" y="586154"/>
                    <a:pt x="3348111" y="450166"/>
                  </a:cubicBezTo>
                  <a:cubicBezTo>
                    <a:pt x="3512234" y="314178"/>
                    <a:pt x="3981157" y="0"/>
                    <a:pt x="3981157" y="0"/>
                  </a:cubicBezTo>
                  <a:lnTo>
                    <a:pt x="3981157" y="0"/>
                  </a:lnTo>
                </a:path>
              </a:pathLst>
            </a:cu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4571999" y="3924886"/>
              <a:ext cx="281354" cy="323557"/>
            </a:xfrm>
            <a:prstGeom prst="mathMultiply">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402517" y="2164884"/>
            <a:ext cx="4956080" cy="4400752"/>
            <a:chOff x="1402517" y="2164884"/>
            <a:chExt cx="4956080" cy="4400752"/>
          </a:xfrm>
        </p:grpSpPr>
        <p:pic>
          <p:nvPicPr>
            <p:cNvPr id="1026" name="Picture 2" descr="https://upload.wikimedia.org/wikipedia/commons/6/68/Gradient_ascent_%28surface%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609" y="2164884"/>
              <a:ext cx="4884988" cy="40108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2517" y="6196304"/>
              <a:ext cx="4527843" cy="369332"/>
            </a:xfrm>
            <a:prstGeom prst="rect">
              <a:avLst/>
            </a:prstGeom>
          </p:spPr>
          <p:txBody>
            <a:bodyPr wrap="none">
              <a:spAutoFit/>
            </a:bodyPr>
            <a:lstStyle/>
            <a:p>
              <a:r>
                <a:rPr lang="en-US" dirty="0"/>
                <a:t>https://en.wikipedia.org/wiki/Gradient_descent</a:t>
              </a:r>
            </a:p>
          </p:txBody>
        </p:sp>
      </p:grpSp>
    </p:spTree>
    <p:extLst>
      <p:ext uri="{BB962C8B-B14F-4D97-AF65-F5344CB8AC3E}">
        <p14:creationId xmlns:p14="http://schemas.microsoft.com/office/powerpoint/2010/main" val="95873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Math Review: </a:t>
            </a:r>
            <a:br>
              <a:rPr lang="en-US" dirty="0" smtClean="0"/>
            </a:br>
            <a:r>
              <a:rPr lang="en-US" dirty="0" smtClean="0"/>
              <a:t>Sigmoid Function</a:t>
            </a:r>
            <a:endParaRPr lang="en-US" dirty="0"/>
          </a:p>
        </p:txBody>
      </p:sp>
      <p:pic>
        <p:nvPicPr>
          <p:cNvPr id="6" name="Content Placeholder 5"/>
          <p:cNvPicPr>
            <a:picLocks noGrp="1" noChangeAspect="1"/>
          </p:cNvPicPr>
          <p:nvPr>
            <p:ph idx="1"/>
          </p:nvPr>
        </p:nvPicPr>
        <p:blipFill>
          <a:blip r:embed="rId3"/>
          <a:stretch>
            <a:fillRect/>
          </a:stretch>
        </p:blipFill>
        <p:spPr>
          <a:xfrm>
            <a:off x="338667" y="2237545"/>
            <a:ext cx="5282275" cy="3603625"/>
          </a:xfrm>
          <a:prstGeom prst="rect">
            <a:avLst/>
          </a:prstGeom>
        </p:spPr>
      </p:pic>
      <p:sp>
        <p:nvSpPr>
          <p:cNvPr id="7" name="TextBox 6"/>
          <p:cNvSpPr txBox="1"/>
          <p:nvPr/>
        </p:nvSpPr>
        <p:spPr>
          <a:xfrm>
            <a:off x="5960533" y="2110154"/>
            <a:ext cx="5621867" cy="4154984"/>
          </a:xfrm>
          <a:prstGeom prst="rect">
            <a:avLst/>
          </a:prstGeom>
          <a:noFill/>
        </p:spPr>
        <p:txBody>
          <a:bodyPr wrap="square" rtlCol="0">
            <a:spAutoFit/>
          </a:bodyPr>
          <a:lstStyle/>
          <a:p>
            <a:r>
              <a:rPr lang="en-US" sz="2400" dirty="0" smtClean="0"/>
              <a:t>The sigmoid function ranges from 0 to 1. Most of the time, it’s much closer to one extreme than the other. This can be nice if you want to classify something as either 0 or 1</a:t>
            </a:r>
            <a:r>
              <a:rPr lang="en-US" sz="2400" dirty="0" smtClean="0"/>
              <a:t>.</a:t>
            </a:r>
          </a:p>
          <a:p>
            <a:endParaRPr lang="en-US" sz="2400" dirty="0"/>
          </a:p>
          <a:p>
            <a:r>
              <a:rPr lang="en-US" sz="2400" dirty="0" smtClean="0"/>
              <a:t>Also called the logistic function, this is a key component of logistic regression. </a:t>
            </a:r>
            <a:endParaRPr lang="en-US" sz="2400" dirty="0" smtClean="0"/>
          </a:p>
          <a:p>
            <a:endParaRPr lang="en-US" sz="2400" dirty="0" smtClean="0"/>
          </a:p>
          <a:p>
            <a:r>
              <a:rPr lang="en-US" sz="2400" dirty="0" smtClean="0"/>
              <a:t>Given the shape of the curve, it’s no surprise that sigmoid is a </a:t>
            </a:r>
            <a:r>
              <a:rPr lang="en-US" sz="2400" i="1" dirty="0" smtClean="0"/>
              <a:t>nonlinear</a:t>
            </a:r>
            <a:r>
              <a:rPr lang="en-US" sz="2400" dirty="0" smtClean="0"/>
              <a:t> function</a:t>
            </a:r>
            <a:endParaRPr lang="en-US" sz="2400" dirty="0"/>
          </a:p>
        </p:txBody>
      </p:sp>
    </p:spTree>
    <p:extLst>
      <p:ext uri="{BB962C8B-B14F-4D97-AF65-F5344CB8AC3E}">
        <p14:creationId xmlns:p14="http://schemas.microsoft.com/office/powerpoint/2010/main" val="3502150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UM-coursera-052814">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UM-coursera-052814">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UM-coursera-052814">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7994</TotalTime>
  <Words>3814</Words>
  <Application>Microsoft Office PowerPoint</Application>
  <PresentationFormat>Widescreen</PresentationFormat>
  <Paragraphs>707</Paragraphs>
  <Slides>75</Slides>
  <Notes>46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75</vt:i4>
      </vt:variant>
    </vt:vector>
  </HeadingPairs>
  <TitlesOfParts>
    <vt:vector size="86" baseType="lpstr">
      <vt:lpstr>Arial</vt:lpstr>
      <vt:lpstr>Calibri</vt:lpstr>
      <vt:lpstr>Cambria Math</vt:lpstr>
      <vt:lpstr>Georgia</vt:lpstr>
      <vt:lpstr>Lucida Grande</vt:lpstr>
      <vt:lpstr>Rockwell Extra Bold</vt:lpstr>
      <vt:lpstr>Times New Roman</vt:lpstr>
      <vt:lpstr>Wingdings</vt:lpstr>
      <vt:lpstr>UM-coursera-052814</vt:lpstr>
      <vt:lpstr>1_UM-coursera-052814</vt:lpstr>
      <vt:lpstr>2_UM-coursera-052814</vt:lpstr>
      <vt:lpstr>NLP</vt:lpstr>
      <vt:lpstr>Introduction to NLP</vt:lpstr>
      <vt:lpstr>Why deep learning?</vt:lpstr>
      <vt:lpstr>Roadmap</vt:lpstr>
      <vt:lpstr>Quick Math Review:  Linear Algebra</vt:lpstr>
      <vt:lpstr>Linear Algebra</vt:lpstr>
      <vt:lpstr>Linear Algebra Takeaway:</vt:lpstr>
      <vt:lpstr>Quick Math Review:  Derivatives</vt:lpstr>
      <vt:lpstr>Quick Math Review:  Sigmoid Function</vt:lpstr>
      <vt:lpstr>Supervised Machine Learning</vt:lpstr>
      <vt:lpstr>Supervised Machine Learning</vt:lpstr>
      <vt:lpstr>A Simplified Diagram</vt:lpstr>
      <vt:lpstr>What Is the Feature Vector x?</vt:lpstr>
      <vt:lpstr>Embeddings Are Magic, Part 1</vt:lpstr>
      <vt:lpstr>Embeddings Are Magic, Part 2</vt:lpstr>
      <vt:lpstr>word2vec</vt:lpstr>
      <vt:lpstr>Skip-grams</vt:lpstr>
      <vt:lpstr>Skip-grams learn 2 embeddings for each w</vt:lpstr>
      <vt:lpstr>Setup</vt:lpstr>
      <vt:lpstr>One-hot vectors</vt:lpstr>
      <vt:lpstr>Skip-gram</vt:lpstr>
      <vt:lpstr>Skip-gram</vt:lpstr>
      <vt:lpstr>Recurrent Neural Networks (RNNs)</vt:lpstr>
      <vt:lpstr>RNN</vt:lpstr>
      <vt:lpstr>RNN</vt:lpstr>
      <vt:lpstr>Updating Parameters of an RNN</vt:lpstr>
      <vt:lpstr>Example Application: Machine Translation</vt:lpstr>
      <vt:lpstr>Other Application Examples</vt:lpstr>
      <vt:lpstr>Recursive Neural Networks Example: Sentiment Analysis</vt:lpstr>
      <vt:lpstr>Recursive Neural Networks</vt:lpstr>
      <vt:lpstr>Recursive Neural Networks</vt:lpstr>
      <vt:lpstr>LSTM Motivation</vt:lpstr>
      <vt:lpstr>The Vanishing Gradient Problem</vt:lpstr>
      <vt:lpstr>Or do they explode?</vt:lpstr>
      <vt:lpstr>Vanishing/Exploding Gradients  Are Bad.</vt:lpstr>
      <vt:lpstr>LSTM Solution</vt:lpstr>
      <vt:lpstr>Transforming RNN to LSTM</vt:lpstr>
      <vt:lpstr>Transforming RNN to LSTM</vt:lpstr>
      <vt:lpstr>Transforming RNN to LSTM</vt:lpstr>
      <vt:lpstr>Transforming RNN to LSTM</vt:lpstr>
      <vt:lpstr>Transforming RNN to LSTM</vt:lpstr>
      <vt:lpstr>Transforming RNN to LSTM</vt:lpstr>
      <vt:lpstr>Transforming RNN to LSTM</vt:lpstr>
      <vt:lpstr>Transforming RNN to LSTM</vt:lpstr>
      <vt:lpstr>LSTM for Sequences</vt:lpstr>
      <vt:lpstr>LSTM Applications</vt:lpstr>
      <vt:lpstr>Example: Language Generation</vt:lpstr>
      <vt:lpstr>Wen et al., 2015 (continued)</vt:lpstr>
      <vt:lpstr>Wen et al., 2015 (continued)</vt:lpstr>
      <vt:lpstr>Related Architectures: GRU</vt:lpstr>
      <vt:lpstr>Related Architectures: Tree LSTMs</vt:lpstr>
      <vt:lpstr>Cats’ Brains and CNNs</vt:lpstr>
      <vt:lpstr>Basic Idea of CNNs</vt:lpstr>
      <vt:lpstr>Basic Idea of CNNs</vt:lpstr>
      <vt:lpstr>Basic Idea of CNNs</vt:lpstr>
      <vt:lpstr>Basic Idea of CNNs</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CNN for Image Classification</vt:lpstr>
      <vt:lpstr>So, What Can They Do for NLP?</vt:lpstr>
      <vt:lpstr>Example Application:  Paraphrase Detection</vt:lpstr>
      <vt:lpstr>Tools for Deep Learning</vt:lpstr>
      <vt:lpstr>Want to Learn  More About Deep Learning?</vt:lpstr>
      <vt:lpstr>Is everything else we’ve learned this semester moot?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Finegan-Dollak, Catherine</dc:creator>
  <cp:lastModifiedBy>Finegan-Dollak, Catherine</cp:lastModifiedBy>
  <cp:revision>224</cp:revision>
  <dcterms:created xsi:type="dcterms:W3CDTF">2015-11-29T17:16:54Z</dcterms:created>
  <dcterms:modified xsi:type="dcterms:W3CDTF">2015-12-07T19:45:22Z</dcterms:modified>
</cp:coreProperties>
</file>